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11">
  <p:sldMasterIdLst>
    <p:sldMasterId id="2147483731" r:id="rId1"/>
  </p:sldMasterIdLst>
  <p:notesMasterIdLst>
    <p:notesMasterId r:id="rId53"/>
  </p:notesMasterIdLst>
  <p:sldIdLst>
    <p:sldId id="256" r:id="rId2"/>
    <p:sldId id="259" r:id="rId3"/>
    <p:sldId id="267" r:id="rId4"/>
    <p:sldId id="268" r:id="rId5"/>
    <p:sldId id="274" r:id="rId6"/>
    <p:sldId id="269" r:id="rId7"/>
    <p:sldId id="270" r:id="rId8"/>
    <p:sldId id="272" r:id="rId9"/>
    <p:sldId id="277" r:id="rId10"/>
    <p:sldId id="275" r:id="rId11"/>
    <p:sldId id="276" r:id="rId12"/>
    <p:sldId id="271" r:id="rId13"/>
    <p:sldId id="278" r:id="rId14"/>
    <p:sldId id="279" r:id="rId15"/>
    <p:sldId id="280" r:id="rId16"/>
    <p:sldId id="281" r:id="rId17"/>
    <p:sldId id="282" r:id="rId18"/>
    <p:sldId id="283" r:id="rId19"/>
    <p:sldId id="284" r:id="rId20"/>
    <p:sldId id="285" r:id="rId21"/>
    <p:sldId id="286" r:id="rId22"/>
    <p:sldId id="287"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9" r:id="rId43"/>
    <p:sldId id="308" r:id="rId44"/>
    <p:sldId id="310" r:id="rId45"/>
    <p:sldId id="311" r:id="rId46"/>
    <p:sldId id="313" r:id="rId47"/>
    <p:sldId id="314" r:id="rId48"/>
    <p:sldId id="312" r:id="rId49"/>
    <p:sldId id="315" r:id="rId50"/>
    <p:sldId id="316" r:id="rId51"/>
    <p:sldId id="26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hesabı" initials="Mh" lastIdx="1" clrIdx="0">
    <p:extLst>
      <p:ext uri="{19B8F6BF-5375-455C-9EA6-DF929625EA0E}">
        <p15:presenceInfo xmlns:p15="http://schemas.microsoft.com/office/powerpoint/2012/main" userId="d32d1e828fa51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F0ED"/>
    <a:srgbClr val="BAE18F"/>
    <a:srgbClr val="76B531"/>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3T17:41:38.900" idx="1">
    <p:pos x="4146" y="1918"/>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F76D4-AF49-46D4-B1D2-BB36B2694F26}" type="datetimeFigureOut">
              <a:rPr lang="en-US" smtClean="0"/>
              <a:t>7/3/2023</a:t>
            </a:fld>
            <a:endParaRPr lang="en-US"/>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97E3A-AF9B-4DF7-8BC3-E4208E8D08DC}" type="slidenum">
              <a:rPr lang="en-US" smtClean="0"/>
              <a:t>‹#›</a:t>
            </a:fld>
            <a:endParaRPr lang="en-US"/>
          </a:p>
        </p:txBody>
      </p:sp>
    </p:spTree>
    <p:extLst>
      <p:ext uri="{BB962C8B-B14F-4D97-AF65-F5344CB8AC3E}">
        <p14:creationId xmlns:p14="http://schemas.microsoft.com/office/powerpoint/2010/main" val="2872043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smtClean="0"/>
              <a:t>Asıl başlık stili için tıklatın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C6C2FD9-27B1-49EC-8B71-A9F10FA9FB2B}" type="datetime1">
              <a:rPr lang="en-US" smtClean="0"/>
              <a:t>7/3/2023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6818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794A1B0B-50D6-4488-AC4F-6388F37DEC34}"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44271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94A1B0B-50D6-4488-AC4F-6388F37DEC34}"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25709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smtClean="0"/>
              <a:t>Asıl başlık stili için tıklatın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94A1B0B-50D6-4488-AC4F-6388F37DEC34}"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75578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94A1B0B-50D6-4488-AC4F-6388F37DEC34}"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194824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4A1B0B-50D6-4488-AC4F-6388F37DEC34}" type="datetime1">
              <a:rPr lang="en-US" smtClean="0"/>
              <a:t>7/3/2023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374073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4A1B0B-50D6-4488-AC4F-6388F37DEC34}" type="datetime1">
              <a:rPr lang="en-US" smtClean="0"/>
              <a:t>7/3/2023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75713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0C2DAFF-FEA9-415A-9E4A-3BA9F8922EF0}"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0493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DDD7254-4517-42F8-8746-297A91288744}"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0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6CF16FF8-AAF6-4AE8-9468-10BD881F2875}"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9982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ED96D91A-83DB-4EC7-8E31-D7585D16AFC9}" type="datetime1">
              <a:rPr lang="en-US" smtClean="0"/>
              <a:t>7/3/2023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6949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187FF58-FAD7-4039-8C95-E167A5D49958}"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316355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76E357E7-65F5-4D96-9C5B-E0839CF5AFC8}" type="datetime1">
              <a:rPr lang="en-US" smtClean="0"/>
              <a:t>7/3/2023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6296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6EF33BDA-E6CC-437B-B727-94D9B9772D5D}" type="datetime1">
              <a:rPr lang="en-US" smtClean="0"/>
              <a:t>7/3/2023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2976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FCCAC-1A11-4ED5-A50C-73941B0364EE}" type="datetime1">
              <a:rPr lang="en-US" smtClean="0"/>
              <a:t>7/3/2023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678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BC89AE2F-03A8-4C79-83F1-162844ECF600}"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4229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smtClean="0"/>
              <a:t>Resim eklemek için simgeyi tıklatın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04F38D7E-11AF-4CC5-8F2E-2090327B93EB}" type="datetime1">
              <a:rPr lang="en-US" smtClean="0"/>
              <a:t>7/3/2023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66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94A1B0B-50D6-4488-AC4F-6388F37DEC34}" type="datetime1">
              <a:rPr lang="en-US" smtClean="0"/>
              <a:t>7/3/2023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967134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p:cNvSpPr>
            <a:spLocks noGrp="1"/>
          </p:cNvSpPr>
          <p:nvPr>
            <p:ph type="ctrTitle"/>
          </p:nvPr>
        </p:nvSpPr>
        <p:spPr>
          <a:xfrm>
            <a:off x="1154954" y="665018"/>
            <a:ext cx="9952927" cy="1444337"/>
          </a:xfrm>
        </p:spPr>
        <p:txBody>
          <a:bodyPr/>
          <a:lstStyle/>
          <a:p>
            <a:pPr algn="ctr"/>
            <a:r>
              <a:rPr lang="tr-TR" sz="4000" dirty="0" smtClean="0"/>
              <a:t/>
            </a:r>
            <a:br>
              <a:rPr lang="tr-TR" sz="4000" dirty="0" smtClean="0"/>
            </a:br>
            <a:r>
              <a:rPr lang="tr-TR" sz="4000" dirty="0"/>
              <a:t/>
            </a:r>
            <a:br>
              <a:rPr lang="tr-TR" sz="4000" dirty="0"/>
            </a:br>
            <a:r>
              <a:rPr lang="tr-TR" sz="4000" dirty="0" smtClean="0"/>
              <a:t/>
            </a:r>
            <a:br>
              <a:rPr lang="tr-TR" sz="4000" dirty="0" smtClean="0"/>
            </a:br>
            <a:r>
              <a:rPr lang="tr-TR" sz="4000" dirty="0"/>
              <a:t/>
            </a:r>
            <a:br>
              <a:rPr lang="tr-TR" sz="4000" dirty="0"/>
            </a:br>
            <a:r>
              <a:rPr lang="tr-TR" sz="4000" dirty="0" smtClean="0"/>
              <a:t/>
            </a:r>
            <a:br>
              <a:rPr lang="tr-TR" sz="4000" dirty="0" smtClean="0"/>
            </a:br>
            <a:r>
              <a:rPr lang="tr-TR" sz="4000" dirty="0" smtClean="0"/>
              <a:t/>
            </a:r>
            <a:br>
              <a:rPr lang="tr-TR" sz="4000" dirty="0" smtClean="0"/>
            </a:br>
            <a:r>
              <a:rPr lang="tr-TR" sz="4000" dirty="0"/>
              <a:t/>
            </a:r>
            <a:br>
              <a:rPr lang="tr-TR" sz="4000" dirty="0"/>
            </a:br>
            <a:r>
              <a:rPr lang="tr-TR" sz="2800" dirty="0" smtClean="0"/>
              <a:t>T.C. FIRAT ÜNİVERSİTESİ MÜHENDİSLİK FAKÜLTESİ </a:t>
            </a:r>
            <a:br>
              <a:rPr lang="tr-TR" sz="2800" dirty="0" smtClean="0"/>
            </a:br>
            <a:r>
              <a:rPr lang="tr-TR" sz="2800" dirty="0" smtClean="0"/>
              <a:t>YAZILIM MÜHENDİSLİĞİ </a:t>
            </a:r>
            <a:br>
              <a:rPr lang="tr-TR" sz="2800" dirty="0" smtClean="0"/>
            </a:br>
            <a:r>
              <a:rPr lang="tr-TR" sz="2800" dirty="0" smtClean="0"/>
              <a:t>BİTİRME ÖDEVİ SUNUMU</a:t>
            </a:r>
            <a:endParaRPr lang="en-US" sz="2800" dirty="0"/>
          </a:p>
        </p:txBody>
      </p:sp>
      <p:sp>
        <p:nvSpPr>
          <p:cNvPr id="5" name="Metin kutusu 4"/>
          <p:cNvSpPr txBox="1"/>
          <p:nvPr/>
        </p:nvSpPr>
        <p:spPr>
          <a:xfrm>
            <a:off x="1154950" y="3944849"/>
            <a:ext cx="9952927" cy="646331"/>
          </a:xfrm>
          <a:prstGeom prst="rect">
            <a:avLst/>
          </a:prstGeom>
          <a:noFill/>
        </p:spPr>
        <p:txBody>
          <a:bodyPr wrap="square" rtlCol="0">
            <a:spAutoFit/>
          </a:bodyPr>
          <a:lstStyle/>
          <a:p>
            <a:pPr algn="ctr"/>
            <a:r>
              <a:rPr lang="tr-TR" dirty="0" smtClean="0">
                <a:solidFill>
                  <a:srgbClr val="92D050"/>
                </a:solidFill>
              </a:rPr>
              <a:t>Sunum Yapan</a:t>
            </a:r>
          </a:p>
          <a:p>
            <a:pPr algn="ctr"/>
            <a:r>
              <a:rPr lang="tr-TR" dirty="0" smtClean="0">
                <a:solidFill>
                  <a:srgbClr val="FFC000"/>
                </a:solidFill>
              </a:rPr>
              <a:t>190290064 – Çağla KEFELİOĞLU</a:t>
            </a:r>
            <a:endParaRPr lang="en-US" dirty="0">
              <a:solidFill>
                <a:srgbClr val="FFC000"/>
              </a:solidFill>
            </a:endParaRPr>
          </a:p>
        </p:txBody>
      </p:sp>
      <p:sp>
        <p:nvSpPr>
          <p:cNvPr id="6" name="Metin kutusu 5"/>
          <p:cNvSpPr txBox="1"/>
          <p:nvPr/>
        </p:nvSpPr>
        <p:spPr>
          <a:xfrm>
            <a:off x="1154953" y="5769048"/>
            <a:ext cx="9952927" cy="369332"/>
          </a:xfrm>
          <a:prstGeom prst="rect">
            <a:avLst/>
          </a:prstGeom>
          <a:noFill/>
        </p:spPr>
        <p:txBody>
          <a:bodyPr wrap="square" rtlCol="0">
            <a:spAutoFit/>
          </a:bodyPr>
          <a:lstStyle/>
          <a:p>
            <a:pPr algn="ctr"/>
            <a:r>
              <a:rPr lang="tr-TR" dirty="0" smtClean="0">
                <a:solidFill>
                  <a:schemeClr val="bg1">
                    <a:lumMod val="85000"/>
                  </a:schemeClr>
                </a:solidFill>
              </a:rPr>
              <a:t>2022-2023 Güz Dönemi</a:t>
            </a:r>
            <a:endParaRPr lang="en-US" dirty="0">
              <a:solidFill>
                <a:schemeClr val="bg1">
                  <a:lumMod val="85000"/>
                </a:schemeClr>
              </a:solidFill>
            </a:endParaRPr>
          </a:p>
        </p:txBody>
      </p:sp>
      <p:sp>
        <p:nvSpPr>
          <p:cNvPr id="7" name="Metin kutusu 6"/>
          <p:cNvSpPr txBox="1"/>
          <p:nvPr/>
        </p:nvSpPr>
        <p:spPr>
          <a:xfrm>
            <a:off x="1154950" y="4591180"/>
            <a:ext cx="9952927" cy="646331"/>
          </a:xfrm>
          <a:prstGeom prst="rect">
            <a:avLst/>
          </a:prstGeom>
          <a:noFill/>
        </p:spPr>
        <p:txBody>
          <a:bodyPr wrap="square" rtlCol="0">
            <a:spAutoFit/>
          </a:bodyPr>
          <a:lstStyle/>
          <a:p>
            <a:pPr algn="ctr"/>
            <a:r>
              <a:rPr lang="tr-TR" dirty="0" smtClean="0">
                <a:solidFill>
                  <a:srgbClr val="92D050"/>
                </a:solidFill>
              </a:rPr>
              <a:t>Danışman</a:t>
            </a:r>
          </a:p>
          <a:p>
            <a:pPr algn="ctr"/>
            <a:r>
              <a:rPr lang="tr-TR" dirty="0" smtClean="0">
                <a:solidFill>
                  <a:srgbClr val="FFC000"/>
                </a:solidFill>
              </a:rPr>
              <a:t>Doç. Dr. Muhammed TALO</a:t>
            </a:r>
            <a:endParaRPr lang="en-US" dirty="0">
              <a:solidFill>
                <a:srgbClr val="FFC000"/>
              </a:solidFill>
            </a:endParaRPr>
          </a:p>
        </p:txBody>
      </p:sp>
      <p:sp>
        <p:nvSpPr>
          <p:cNvPr id="9" name="Metin kutusu 8"/>
          <p:cNvSpPr txBox="1"/>
          <p:nvPr/>
        </p:nvSpPr>
        <p:spPr>
          <a:xfrm>
            <a:off x="1154950" y="2438168"/>
            <a:ext cx="9952927" cy="646331"/>
          </a:xfrm>
          <a:prstGeom prst="rect">
            <a:avLst/>
          </a:prstGeom>
          <a:noFill/>
        </p:spPr>
        <p:txBody>
          <a:bodyPr wrap="square" rtlCol="0">
            <a:spAutoFit/>
          </a:bodyPr>
          <a:lstStyle/>
          <a:p>
            <a:pPr algn="ctr"/>
            <a:r>
              <a:rPr lang="tr-TR" dirty="0" smtClean="0">
                <a:solidFill>
                  <a:srgbClr val="92D050"/>
                </a:solidFill>
              </a:rPr>
              <a:t>Bitirme Ödevi Başlığı</a:t>
            </a:r>
          </a:p>
          <a:p>
            <a:pPr algn="ctr"/>
            <a:r>
              <a:rPr lang="tr-TR" dirty="0" smtClean="0">
                <a:solidFill>
                  <a:srgbClr val="FFC000"/>
                </a:solidFill>
              </a:rPr>
              <a:t>İkinci El Ürün Fiyat Tahmini </a:t>
            </a:r>
            <a:r>
              <a:rPr lang="tr-TR" dirty="0" err="1" smtClean="0">
                <a:solidFill>
                  <a:srgbClr val="FFC000"/>
                </a:solidFill>
              </a:rPr>
              <a:t>Ugulaması</a:t>
            </a:r>
            <a:endParaRPr lang="en-US" dirty="0">
              <a:solidFill>
                <a:srgbClr val="FFC000"/>
              </a:solidFill>
            </a:endParaRPr>
          </a:p>
        </p:txBody>
      </p:sp>
    </p:spTree>
    <p:extLst>
      <p:ext uri="{BB962C8B-B14F-4D97-AF65-F5344CB8AC3E}">
        <p14:creationId xmlns:p14="http://schemas.microsoft.com/office/powerpoint/2010/main" val="37062373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algn="just"/>
            <a:r>
              <a:rPr lang="tr-TR" dirty="0" smtClean="0">
                <a:latin typeface="Calibri" panose="020F0502020204030204" pitchFamily="34" charset="0"/>
                <a:cs typeface="Calibri" panose="020F0502020204030204" pitchFamily="34" charset="0"/>
              </a:rPr>
              <a:t>Şekilde1 </a:t>
            </a:r>
            <a:r>
              <a:rPr lang="tr-TR" dirty="0" smtClean="0">
                <a:latin typeface="Calibri" panose="020F0502020204030204" pitchFamily="34" charset="0"/>
                <a:cs typeface="Calibri" panose="020F0502020204030204" pitchFamily="34" charset="0"/>
              </a:rPr>
              <a:t>de görüldüğü üzere projemde </a:t>
            </a:r>
            <a:r>
              <a:rPr lang="tr-TR" dirty="0" err="1" smtClean="0">
                <a:latin typeface="Calibri" panose="020F0502020204030204" pitchFamily="34" charset="0"/>
                <a:cs typeface="Calibri" panose="020F0502020204030204" pitchFamily="34" charset="0"/>
              </a:rPr>
              <a:t>login</a:t>
            </a:r>
            <a:r>
              <a:rPr lang="tr-TR" dirty="0" smtClean="0">
                <a:latin typeface="Calibri" panose="020F0502020204030204" pitchFamily="34" charset="0"/>
                <a:cs typeface="Calibri" panose="020F0502020204030204" pitchFamily="34" charset="0"/>
              </a:rPr>
              <a:t> ve </a:t>
            </a:r>
            <a:r>
              <a:rPr lang="tr-TR" dirty="0" err="1" smtClean="0">
                <a:latin typeface="Calibri" panose="020F0502020204030204" pitchFamily="34" charset="0"/>
                <a:cs typeface="Calibri" panose="020F0502020204030204" pitchFamily="34" charset="0"/>
              </a:rPr>
              <a:t>register</a:t>
            </a:r>
            <a:r>
              <a:rPr lang="tr-TR" dirty="0" smtClean="0">
                <a:latin typeface="Calibri" panose="020F0502020204030204" pitchFamily="34" charset="0"/>
                <a:cs typeface="Calibri" panose="020F0502020204030204" pitchFamily="34" charset="0"/>
              </a:rPr>
              <a:t> kısımlarından sonra fiyat tahmini almak için ilk olarak ürünün resmini yüklemeliyiz. Bunu galeriden veya kameradan yapabilmekteyiz. Daha sonra resim </a:t>
            </a:r>
            <a:r>
              <a:rPr lang="tr-TR" dirty="0" err="1" smtClean="0">
                <a:latin typeface="Calibri" panose="020F0502020204030204" pitchFamily="34" charset="0"/>
                <a:cs typeface="Calibri" panose="020F0502020204030204" pitchFamily="34" charset="0"/>
              </a:rPr>
              <a:t>sınılandırma</a:t>
            </a:r>
            <a:r>
              <a:rPr lang="tr-TR" dirty="0" smtClean="0">
                <a:latin typeface="Calibri" panose="020F0502020204030204" pitchFamily="34" charset="0"/>
                <a:cs typeface="Calibri" panose="020F0502020204030204" pitchFamily="34" charset="0"/>
              </a:rPr>
              <a:t> işlemimiz bulunmakta bunun için ben proje sürdürülebilir olsun diye </a:t>
            </a:r>
            <a:r>
              <a:rPr lang="tr-TR" dirty="0" err="1" smtClean="0">
                <a:latin typeface="Calibri" panose="020F0502020204030204" pitchFamily="34" charset="0"/>
                <a:cs typeface="Calibri" panose="020F0502020204030204" pitchFamily="34" charset="0"/>
              </a:rPr>
              <a:t>Imagge</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apiyi</a:t>
            </a:r>
            <a:r>
              <a:rPr lang="tr-TR" dirty="0" smtClean="0">
                <a:latin typeface="Calibri" panose="020F0502020204030204" pitchFamily="34" charset="0"/>
                <a:cs typeface="Calibri" panose="020F0502020204030204" pitchFamily="34" charset="0"/>
              </a:rPr>
              <a:t> kullandım. Bu </a:t>
            </a:r>
            <a:r>
              <a:rPr lang="tr-TR" dirty="0" err="1" smtClean="0">
                <a:latin typeface="Calibri" panose="020F0502020204030204" pitchFamily="34" charset="0"/>
                <a:cs typeface="Calibri" panose="020F0502020204030204" pitchFamily="34" charset="0"/>
              </a:rPr>
              <a:t>apide</a:t>
            </a:r>
            <a:r>
              <a:rPr lang="tr-TR" dirty="0" smtClean="0">
                <a:latin typeface="Calibri" panose="020F0502020204030204" pitchFamily="34" charset="0"/>
                <a:cs typeface="Calibri" panose="020F0502020204030204" pitchFamily="34" charset="0"/>
              </a:rPr>
              <a:t> binlerce resim sınıflandırması bulunmaktadır. Bu projede sadece telefon, bilgisayar ve araba için </a:t>
            </a:r>
            <a:r>
              <a:rPr lang="tr-TR" dirty="0" err="1" smtClean="0">
                <a:latin typeface="Calibri" panose="020F0502020204030204" pitchFamily="34" charset="0"/>
                <a:cs typeface="Calibri" panose="020F0502020204030204" pitchFamily="34" charset="0"/>
              </a:rPr>
              <a:t>tahminleme</a:t>
            </a:r>
            <a:r>
              <a:rPr lang="tr-TR" dirty="0" smtClean="0">
                <a:latin typeface="Calibri" panose="020F0502020204030204" pitchFamily="34" charset="0"/>
                <a:cs typeface="Calibri" panose="020F0502020204030204" pitchFamily="34" charset="0"/>
              </a:rPr>
              <a:t> yaptığımdan aldığım resmi </a:t>
            </a:r>
            <a:r>
              <a:rPr lang="tr-TR" dirty="0" err="1" smtClean="0">
                <a:latin typeface="Calibri" panose="020F0502020204030204" pitchFamily="34" charset="0"/>
                <a:cs typeface="Calibri" panose="020F0502020204030204" pitchFamily="34" charset="0"/>
              </a:rPr>
              <a:t>apiye</a:t>
            </a:r>
            <a:r>
              <a:rPr lang="tr-TR" dirty="0" smtClean="0">
                <a:latin typeface="Calibri" panose="020F0502020204030204" pitchFamily="34" charset="0"/>
                <a:cs typeface="Calibri" panose="020F0502020204030204" pitchFamily="34" charset="0"/>
              </a:rPr>
              <a:t> gönderdim dönen </a:t>
            </a:r>
            <a:r>
              <a:rPr lang="tr-TR" dirty="0" err="1" smtClean="0">
                <a:latin typeface="Calibri" panose="020F0502020204030204" pitchFamily="34" charset="0"/>
                <a:cs typeface="Calibri" panose="020F0502020204030204" pitchFamily="34" charset="0"/>
              </a:rPr>
              <a:t>responsları</a:t>
            </a:r>
            <a:r>
              <a:rPr lang="tr-TR" dirty="0" smtClean="0">
                <a:latin typeface="Calibri" panose="020F0502020204030204" pitchFamily="34" charset="0"/>
                <a:cs typeface="Calibri" panose="020F0502020204030204" pitchFamily="34" charset="0"/>
              </a:rPr>
              <a:t> inceledim ve birkaç </a:t>
            </a:r>
            <a:r>
              <a:rPr lang="tr-TR" dirty="0" err="1" smtClean="0">
                <a:latin typeface="Calibri" panose="020F0502020204030204" pitchFamily="34" charset="0"/>
                <a:cs typeface="Calibri" panose="020F0502020204030204" pitchFamily="34" charset="0"/>
              </a:rPr>
              <a:t>responsu</a:t>
            </a:r>
            <a:r>
              <a:rPr lang="tr-TR" dirty="0" smtClean="0">
                <a:latin typeface="Calibri" panose="020F0502020204030204" pitchFamily="34" charset="0"/>
                <a:cs typeface="Calibri" panose="020F0502020204030204" pitchFamily="34" charset="0"/>
              </a:rPr>
              <a:t> alarak istediğim sınıflandırmaları elde etmiş oldum. </a:t>
            </a:r>
          </a:p>
          <a:p>
            <a:pPr algn="just"/>
            <a:r>
              <a:rPr lang="tr-TR" dirty="0" err="1" smtClean="0">
                <a:latin typeface="Calibri" panose="020F0502020204030204" pitchFamily="34" charset="0"/>
                <a:cs typeface="Calibri" panose="020F0502020204030204" pitchFamily="34" charset="0"/>
              </a:rPr>
              <a:t>Imagge</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apiyi</a:t>
            </a:r>
            <a:r>
              <a:rPr lang="tr-TR" dirty="0" smtClean="0">
                <a:latin typeface="Calibri" panose="020F0502020204030204" pitchFamily="34" charset="0"/>
                <a:cs typeface="Calibri" panose="020F0502020204030204" pitchFamily="34" charset="0"/>
              </a:rPr>
              <a:t> projede kullanabilmek için öncelikle üye olup </a:t>
            </a:r>
            <a:r>
              <a:rPr lang="tr-TR" dirty="0" err="1" smtClean="0">
                <a:latin typeface="Calibri" panose="020F0502020204030204" pitchFamily="34" charset="0"/>
                <a:cs typeface="Calibri" panose="020F0502020204030204" pitchFamily="34" charset="0"/>
              </a:rPr>
              <a:t>api</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key</a:t>
            </a:r>
            <a:r>
              <a:rPr lang="tr-TR" dirty="0" smtClean="0">
                <a:latin typeface="Calibri" panose="020F0502020204030204" pitchFamily="34" charset="0"/>
                <a:cs typeface="Calibri" panose="020F0502020204030204" pitchFamily="34" charset="0"/>
              </a:rPr>
              <a:t> almamız gerekmektedir, daha sonra bu </a:t>
            </a:r>
            <a:r>
              <a:rPr lang="tr-TR" dirty="0" err="1" smtClean="0">
                <a:latin typeface="Calibri" panose="020F0502020204030204" pitchFamily="34" charset="0"/>
                <a:cs typeface="Calibri" panose="020F0502020204030204" pitchFamily="34" charset="0"/>
              </a:rPr>
              <a:t>api</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key</a:t>
            </a:r>
            <a:r>
              <a:rPr lang="tr-TR" dirty="0" smtClean="0">
                <a:latin typeface="Calibri" panose="020F0502020204030204" pitchFamily="34" charset="0"/>
                <a:cs typeface="Calibri" panose="020F0502020204030204" pitchFamily="34" charset="0"/>
              </a:rPr>
              <a:t> ile istek atarız.</a:t>
            </a:r>
            <a:endParaRPr lang="en-US"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10</a:t>
            </a:fld>
            <a:endParaRPr lang="en-US" sz="1400" dirty="0"/>
          </a:p>
        </p:txBody>
      </p:sp>
      <p:sp>
        <p:nvSpPr>
          <p:cNvPr id="5" name="Unvan 1"/>
          <p:cNvSpPr txBox="1">
            <a:spLocks/>
          </p:cNvSpPr>
          <p:nvPr/>
        </p:nvSpPr>
        <p:spPr bwMode="gray">
          <a:xfrm>
            <a:off x="479546" y="1299152"/>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1780955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a:xfrm>
            <a:off x="1146327" y="2601360"/>
            <a:ext cx="8825659" cy="4004334"/>
          </a:xfrm>
        </p:spPr>
        <p:txBody>
          <a:bodyPr>
            <a:noAutofit/>
          </a:bodyPr>
          <a:lstStyle/>
          <a:p>
            <a:pPr algn="just"/>
            <a:r>
              <a:rPr lang="tr-TR" dirty="0" err="1" smtClean="0">
                <a:latin typeface="Calibri" panose="020F0502020204030204" pitchFamily="34" charset="0"/>
                <a:ea typeface="Calibri" panose="020F0502020204030204" pitchFamily="34" charset="0"/>
                <a:cs typeface="Calibri" panose="020F0502020204030204" pitchFamily="34" charset="0"/>
              </a:rPr>
              <a:t>Imagge</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api</a:t>
            </a:r>
            <a:r>
              <a:rPr lang="tr-TR" dirty="0" smtClean="0">
                <a:latin typeface="Calibri" panose="020F0502020204030204" pitchFamily="34" charset="0"/>
                <a:ea typeface="Calibri" panose="020F0502020204030204" pitchFamily="34" charset="0"/>
                <a:cs typeface="Calibri" panose="020F0502020204030204" pitchFamily="34" charset="0"/>
              </a:rPr>
              <a:t> ile resim sınıflandırması yaptıktan sonra ilgili ürünün </a:t>
            </a:r>
            <a:r>
              <a:rPr lang="tr-TR" dirty="0" err="1" smtClean="0">
                <a:latin typeface="Calibri" panose="020F0502020204030204" pitchFamily="34" charset="0"/>
                <a:ea typeface="Calibri" panose="020F0502020204030204" pitchFamily="34" charset="0"/>
                <a:cs typeface="Calibri" panose="020F0502020204030204" pitchFamily="34" charset="0"/>
              </a:rPr>
              <a:t>inputlarını</a:t>
            </a:r>
            <a:r>
              <a:rPr lang="tr-TR" dirty="0" smtClean="0">
                <a:latin typeface="Calibri" panose="020F0502020204030204" pitchFamily="34" charset="0"/>
                <a:ea typeface="Calibri" panose="020F0502020204030204" pitchFamily="34" charset="0"/>
                <a:cs typeface="Calibri" panose="020F0502020204030204" pitchFamily="34" charset="0"/>
              </a:rPr>
              <a:t> ekrana getiririz. Bu kısımda resim sınıfına bağlı ekranda gözükecek </a:t>
            </a:r>
            <a:r>
              <a:rPr lang="tr-TR" dirty="0" err="1" smtClean="0">
                <a:latin typeface="Calibri" panose="020F0502020204030204" pitchFamily="34" charset="0"/>
                <a:ea typeface="Calibri" panose="020F0502020204030204" pitchFamily="34" charset="0"/>
                <a:cs typeface="Calibri" panose="020F0502020204030204" pitchFamily="34" charset="0"/>
              </a:rPr>
              <a:t>inputları</a:t>
            </a:r>
            <a:r>
              <a:rPr lang="tr-TR" dirty="0" smtClean="0">
                <a:latin typeface="Calibri" panose="020F0502020204030204" pitchFamily="34" charset="0"/>
                <a:ea typeface="Calibri" panose="020F0502020204030204" pitchFamily="34" charset="0"/>
                <a:cs typeface="Calibri" panose="020F0502020204030204" pitchFamily="34" charset="0"/>
              </a:rPr>
              <a:t> düzenledim. Her ürünün farklı girdileri olduğu gibi ortak girdileri de bulunmaktadır. Projede kullandığım ürünler ve girdileri şu şekildedir:</a:t>
            </a:r>
          </a:p>
          <a:p>
            <a:pPr algn="just">
              <a:buFont typeface="Wingdings" panose="05000000000000000000" pitchFamily="2" charset="2"/>
              <a:buChar char="v"/>
            </a:pPr>
            <a:r>
              <a:rPr lang="tr-TR" u="sng" dirty="0" smtClean="0">
                <a:latin typeface="Calibri" panose="020F0502020204030204" pitchFamily="34" charset="0"/>
                <a:ea typeface="Calibri" panose="020F0502020204030204" pitchFamily="34" charset="0"/>
                <a:cs typeface="Calibri" panose="020F0502020204030204" pitchFamily="34" charset="0"/>
              </a:rPr>
              <a:t>Bilgisayar için:</a:t>
            </a:r>
          </a:p>
          <a:p>
            <a:pPr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 </a:t>
            </a:r>
            <a:r>
              <a:rPr lang="en-US" dirty="0" smtClean="0">
                <a:latin typeface="Calibri" panose="020F0502020204030204" pitchFamily="34" charset="0"/>
                <a:ea typeface="Calibri" panose="020F0502020204030204" pitchFamily="34" charset="0"/>
                <a:cs typeface="Calibri" panose="020F0502020204030204" pitchFamily="34" charset="0"/>
              </a:rPr>
              <a:t>Price</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speed</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hd</a:t>
            </a:r>
            <a:r>
              <a:rPr lang="tr-TR" dirty="0" smtClean="0">
                <a:latin typeface="Calibri" panose="020F0502020204030204" pitchFamily="34" charset="0"/>
                <a:ea typeface="Calibri" panose="020F0502020204030204" pitchFamily="34" charset="0"/>
                <a:cs typeface="Calibri" panose="020F0502020204030204" pitchFamily="34" charset="0"/>
              </a:rPr>
              <a:t>, ram, </a:t>
            </a:r>
            <a:r>
              <a:rPr lang="tr-TR" dirty="0" err="1" smtClean="0">
                <a:latin typeface="Calibri" panose="020F0502020204030204" pitchFamily="34" charset="0"/>
                <a:ea typeface="Calibri" panose="020F0502020204030204" pitchFamily="34" charset="0"/>
                <a:cs typeface="Calibri" panose="020F0502020204030204" pitchFamily="34" charset="0"/>
              </a:rPr>
              <a:t>screen</a:t>
            </a:r>
            <a:r>
              <a:rPr lang="tr-TR" dirty="0" smtClean="0">
                <a:latin typeface="Calibri" panose="020F0502020204030204" pitchFamily="34" charset="0"/>
                <a:ea typeface="Calibri" panose="020F0502020204030204" pitchFamily="34" charset="0"/>
                <a:cs typeface="Calibri" panose="020F0502020204030204" pitchFamily="34" charset="0"/>
              </a:rPr>
              <a:t>, cd, </a:t>
            </a:r>
            <a:r>
              <a:rPr lang="tr-TR" dirty="0" err="1" smtClean="0">
                <a:latin typeface="Calibri" panose="020F0502020204030204" pitchFamily="34" charset="0"/>
                <a:ea typeface="Calibri" panose="020F0502020204030204" pitchFamily="34" charset="0"/>
                <a:cs typeface="Calibri" panose="020F0502020204030204" pitchFamily="34" charset="0"/>
              </a:rPr>
              <a:t>multi</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ads</a:t>
            </a:r>
            <a:endParaRPr lang="tr-TR" dirty="0" smtClean="0">
              <a:latin typeface="Calibri" panose="020F0502020204030204" pitchFamily="34" charset="0"/>
              <a:ea typeface="Calibri" panose="020F0502020204030204" pitchFamily="34" charset="0"/>
              <a:cs typeface="Calibri" panose="020F0502020204030204" pitchFamily="34" charset="0"/>
            </a:endParaRPr>
          </a:p>
          <a:p>
            <a:pPr algn="just">
              <a:buFont typeface="Wingdings" panose="05000000000000000000" pitchFamily="2" charset="2"/>
              <a:buChar char="v"/>
            </a:pPr>
            <a:r>
              <a:rPr lang="tr-TR" u="sng" dirty="0" smtClean="0">
                <a:latin typeface="Calibri" panose="020F0502020204030204" pitchFamily="34" charset="0"/>
                <a:ea typeface="Calibri" panose="020F0502020204030204" pitchFamily="34" charset="0"/>
                <a:cs typeface="Calibri" panose="020F0502020204030204" pitchFamily="34" charset="0"/>
              </a:rPr>
              <a:t>Telefon için:</a:t>
            </a:r>
          </a:p>
          <a:p>
            <a:pPr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 </a:t>
            </a:r>
            <a:r>
              <a:rPr lang="tr-TR" dirty="0" smtClean="0">
                <a:latin typeface="Calibri" panose="020F0502020204030204" pitchFamily="34" charset="0"/>
                <a:ea typeface="Calibri" panose="020F0502020204030204" pitchFamily="34" charset="0"/>
                <a:cs typeface="Calibri" panose="020F0502020204030204" pitchFamily="34" charset="0"/>
              </a:rPr>
              <a:t>Fiyat, model, marka, ram, kamera, </a:t>
            </a:r>
            <a:r>
              <a:rPr lang="tr-TR" dirty="0" err="1" smtClean="0">
                <a:latin typeface="Calibri" panose="020F0502020204030204" pitchFamily="34" charset="0"/>
                <a:ea typeface="Calibri" panose="020F0502020204030204" pitchFamily="34" charset="0"/>
                <a:cs typeface="Calibri" panose="020F0502020204030204" pitchFamily="34" charset="0"/>
              </a:rPr>
              <a:t>ekranBoyutu</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yüzTanima</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hafiza</a:t>
            </a:r>
            <a:endParaRPr lang="tr-TR" dirty="0">
              <a:latin typeface="Calibri" panose="020F0502020204030204" pitchFamily="34" charset="0"/>
              <a:ea typeface="Calibri" panose="020F0502020204030204" pitchFamily="34" charset="0"/>
              <a:cs typeface="Calibri" panose="020F0502020204030204" pitchFamily="34" charset="0"/>
            </a:endParaRPr>
          </a:p>
          <a:p>
            <a:pPr algn="just">
              <a:buFont typeface="Wingdings" panose="05000000000000000000" pitchFamily="2" charset="2"/>
              <a:buChar char="v"/>
            </a:pPr>
            <a:r>
              <a:rPr lang="tr-TR" u="sng" dirty="0" smtClean="0">
                <a:latin typeface="Calibri" panose="020F0502020204030204" pitchFamily="34" charset="0"/>
                <a:ea typeface="Calibri" panose="020F0502020204030204" pitchFamily="34" charset="0"/>
                <a:cs typeface="Calibri" panose="020F0502020204030204" pitchFamily="34" charset="0"/>
              </a:rPr>
              <a:t>Araba için:</a:t>
            </a:r>
          </a:p>
          <a:p>
            <a:pPr algn="just">
              <a:buFont typeface="Arial" panose="020B0604020202020204" pitchFamily="34" charset="0"/>
              <a:buChar char="•"/>
            </a:pPr>
            <a:r>
              <a:rPr lang="tr-TR" dirty="0" err="1" smtClean="0">
                <a:latin typeface="Calibri" panose="020F0502020204030204" pitchFamily="34" charset="0"/>
                <a:ea typeface="Calibri" panose="020F0502020204030204" pitchFamily="34" charset="0"/>
                <a:cs typeface="Calibri" panose="020F0502020204030204" pitchFamily="34" charset="0"/>
              </a:rPr>
              <a:t>Make</a:t>
            </a:r>
            <a:r>
              <a:rPr lang="tr-TR" dirty="0" smtClean="0">
                <a:latin typeface="Calibri" panose="020F0502020204030204" pitchFamily="34" charset="0"/>
                <a:ea typeface="Calibri" panose="020F0502020204030204" pitchFamily="34" charset="0"/>
                <a:cs typeface="Calibri" panose="020F0502020204030204" pitchFamily="34" charset="0"/>
              </a:rPr>
              <a:t>, Model, </a:t>
            </a:r>
            <a:r>
              <a:rPr lang="tr-TR" dirty="0" err="1" smtClean="0">
                <a:latin typeface="Calibri" panose="020F0502020204030204" pitchFamily="34" charset="0"/>
                <a:ea typeface="Calibri" panose="020F0502020204030204" pitchFamily="34" charset="0"/>
                <a:cs typeface="Calibri" panose="020F0502020204030204" pitchFamily="34" charset="0"/>
              </a:rPr>
              <a:t>Type</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Origin</a:t>
            </a:r>
            <a:r>
              <a:rPr lang="tr-TR" dirty="0" smtClean="0">
                <a:latin typeface="Calibri" panose="020F0502020204030204" pitchFamily="34" charset="0"/>
                <a:ea typeface="Calibri" panose="020F0502020204030204" pitchFamily="34" charset="0"/>
                <a:cs typeface="Calibri" panose="020F0502020204030204" pitchFamily="34" charset="0"/>
              </a:rPr>
              <a:t>, MSRP, </a:t>
            </a:r>
            <a:r>
              <a:rPr lang="tr-TR" dirty="0" err="1" smtClean="0">
                <a:latin typeface="Calibri" panose="020F0502020204030204" pitchFamily="34" charset="0"/>
                <a:ea typeface="Calibri" panose="020F0502020204030204" pitchFamily="34" charset="0"/>
                <a:cs typeface="Calibri" panose="020F0502020204030204" pitchFamily="34" charset="0"/>
              </a:rPr>
              <a:t>EngineSize</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Cylinders</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Horsepower</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MPG_City</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smtClean="0">
                <a:latin typeface="Calibri" panose="020F0502020204030204" pitchFamily="34" charset="0"/>
                <a:ea typeface="Calibri" panose="020F0502020204030204" pitchFamily="34" charset="0"/>
                <a:cs typeface="Calibri" panose="020F0502020204030204" pitchFamily="34" charset="0"/>
              </a:rPr>
              <a:t>MPG_Highway</a:t>
            </a:r>
            <a:endParaRPr lang="tr-TR" dirty="0" smtClean="0">
              <a:latin typeface="Calibri" panose="020F0502020204030204" pitchFamily="34" charset="0"/>
              <a:ea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11</a:t>
            </a:fld>
            <a:endParaRPr lang="en-US" sz="1400" dirty="0"/>
          </a:p>
        </p:txBody>
      </p:sp>
      <p:sp>
        <p:nvSpPr>
          <p:cNvPr id="5" name="Unvan 1"/>
          <p:cNvSpPr txBox="1">
            <a:spLocks/>
          </p:cNvSpPr>
          <p:nvPr/>
        </p:nvSpPr>
        <p:spPr bwMode="gray">
          <a:xfrm>
            <a:off x="479546" y="1315635"/>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3938050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marL="342900" lvl="2" indent="-342900" algn="just"/>
            <a:r>
              <a:rPr lang="tr-TR" sz="1800" b="1" dirty="0">
                <a:latin typeface="Calibri" panose="020F0502020204030204" pitchFamily="34" charset="0"/>
                <a:ea typeface="Calibri" panose="020F0502020204030204" pitchFamily="34" charset="0"/>
                <a:cs typeface="Calibri" panose="020F0502020204030204" pitchFamily="34" charset="0"/>
              </a:rPr>
              <a:t>Yapay Zeka Kısmı Yöntem ve Veri </a:t>
            </a:r>
            <a:r>
              <a:rPr lang="tr-TR" sz="1800" b="1" dirty="0" smtClean="0">
                <a:latin typeface="Calibri" panose="020F0502020204030204" pitchFamily="34" charset="0"/>
                <a:ea typeface="Calibri" panose="020F0502020204030204" pitchFamily="34" charset="0"/>
                <a:cs typeface="Calibri" panose="020F0502020204030204" pitchFamily="34" charset="0"/>
              </a:rPr>
              <a:t>Kaynağı</a:t>
            </a:r>
          </a:p>
          <a:p>
            <a:pPr algn="just">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Tahmin kısmında </a:t>
            </a:r>
            <a:r>
              <a:rPr lang="tr-TR" dirty="0" err="1" smtClean="0">
                <a:latin typeface="Calibri" panose="020F0502020204030204" pitchFamily="34" charset="0"/>
                <a:ea typeface="Calibri" panose="020F0502020204030204" pitchFamily="34" charset="0"/>
                <a:cs typeface="Calibri" panose="020F0502020204030204" pitchFamily="34" charset="0"/>
              </a:rPr>
              <a:t>linear</a:t>
            </a:r>
            <a:r>
              <a:rPr lang="tr-TR" dirty="0" smtClean="0">
                <a:latin typeface="Calibri" panose="020F0502020204030204" pitchFamily="34" charset="0"/>
                <a:ea typeface="Calibri" panose="020F0502020204030204" pitchFamily="34" charset="0"/>
                <a:cs typeface="Calibri" panose="020F0502020204030204" pitchFamily="34" charset="0"/>
              </a:rPr>
              <a:t> regresyon </a:t>
            </a:r>
            <a:r>
              <a:rPr lang="tr-TR" dirty="0">
                <a:latin typeface="Calibri" panose="020F0502020204030204" pitchFamily="34" charset="0"/>
                <a:ea typeface="Calibri" panose="020F0502020204030204" pitchFamily="34" charset="0"/>
                <a:cs typeface="Calibri" panose="020F0502020204030204" pitchFamily="34" charset="0"/>
              </a:rPr>
              <a:t>modeli kullanılmıştır. </a:t>
            </a:r>
            <a:r>
              <a:rPr lang="tr-TR" dirty="0" err="1">
                <a:latin typeface="Calibri" panose="020F0502020204030204" pitchFamily="34" charset="0"/>
                <a:ea typeface="Calibri" panose="020F0502020204030204" pitchFamily="34" charset="0"/>
                <a:cs typeface="Calibri" panose="020F0502020204030204" pitchFamily="34" charset="0"/>
              </a:rPr>
              <a:t>Tensorflow</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pandas</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seaborn</a:t>
            </a:r>
            <a:r>
              <a:rPr lang="tr-TR" dirty="0">
                <a:latin typeface="Calibri" panose="020F0502020204030204" pitchFamily="34" charset="0"/>
                <a:ea typeface="Calibri" panose="020F0502020204030204" pitchFamily="34" charset="0"/>
                <a:cs typeface="Calibri" panose="020F0502020204030204" pitchFamily="34" charset="0"/>
              </a:rPr>
              <a:t> gibi yaygın kütüphaneler kullanılmıştır. Üç adet modelimiz bulunmaktadır bilgisayar, telefon ve diğeri ise araba verilerini içermektedir. Telefon </a:t>
            </a:r>
            <a:r>
              <a:rPr lang="tr-TR" dirty="0" err="1">
                <a:latin typeface="Calibri" panose="020F0502020204030204" pitchFamily="34" charset="0"/>
                <a:ea typeface="Calibri" panose="020F0502020204030204" pitchFamily="34" charset="0"/>
                <a:cs typeface="Calibri" panose="020F0502020204030204" pitchFamily="34" charset="0"/>
              </a:rPr>
              <a:t>datasetimi</a:t>
            </a:r>
            <a:r>
              <a:rPr lang="tr-TR" dirty="0">
                <a:latin typeface="Calibri" panose="020F0502020204030204" pitchFamily="34" charset="0"/>
                <a:ea typeface="Calibri" panose="020F0502020204030204" pitchFamily="34" charset="0"/>
                <a:cs typeface="Calibri" panose="020F0502020204030204" pitchFamily="34" charset="0"/>
              </a:rPr>
              <a:t> kendim </a:t>
            </a:r>
            <a:r>
              <a:rPr lang="tr-TR" dirty="0" err="1">
                <a:latin typeface="Calibri" panose="020F0502020204030204" pitchFamily="34" charset="0"/>
                <a:ea typeface="Calibri" panose="020F0502020204030204" pitchFamily="34" charset="0"/>
                <a:cs typeface="Calibri" panose="020F0502020204030204" pitchFamily="34" charset="0"/>
              </a:rPr>
              <a:t>Hepsiburada</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EasyCep</a:t>
            </a:r>
            <a:r>
              <a:rPr lang="tr-TR" dirty="0">
                <a:latin typeface="Calibri" panose="020F0502020204030204" pitchFamily="34" charset="0"/>
                <a:ea typeface="Calibri" panose="020F0502020204030204" pitchFamily="34" charset="0"/>
                <a:cs typeface="Calibri" panose="020F0502020204030204" pitchFamily="34" charset="0"/>
              </a:rPr>
              <a:t>, Teknosa sayfalarından web </a:t>
            </a:r>
            <a:r>
              <a:rPr lang="tr-TR" dirty="0" err="1">
                <a:latin typeface="Calibri" panose="020F0502020204030204" pitchFamily="34" charset="0"/>
                <a:ea typeface="Calibri" panose="020F0502020204030204" pitchFamily="34" charset="0"/>
                <a:cs typeface="Calibri" panose="020F0502020204030204" pitchFamily="34" charset="0"/>
              </a:rPr>
              <a:t>scarping</a:t>
            </a:r>
            <a:r>
              <a:rPr lang="tr-TR" dirty="0">
                <a:latin typeface="Calibri" panose="020F0502020204030204" pitchFamily="34" charset="0"/>
                <a:ea typeface="Calibri" panose="020F0502020204030204" pitchFamily="34" charset="0"/>
                <a:cs typeface="Calibri" panose="020F0502020204030204" pitchFamily="34" charset="0"/>
              </a:rPr>
              <a:t> ile çektim ve o şekilde oluşturdum. </a:t>
            </a:r>
          </a:p>
          <a:p>
            <a:pPr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Araba </a:t>
            </a:r>
            <a:r>
              <a:rPr lang="tr-TR" dirty="0" err="1">
                <a:latin typeface="Calibri" panose="020F0502020204030204" pitchFamily="34" charset="0"/>
                <a:ea typeface="Calibri" panose="020F0502020204030204" pitchFamily="34" charset="0"/>
                <a:cs typeface="Calibri" panose="020F0502020204030204" pitchFamily="34" charset="0"/>
              </a:rPr>
              <a:t>datasetimiz</a:t>
            </a:r>
            <a:r>
              <a:rPr lang="tr-TR" dirty="0">
                <a:latin typeface="Calibri" panose="020F0502020204030204" pitchFamily="34" charset="0"/>
                <a:ea typeface="Calibri" panose="020F0502020204030204" pitchFamily="34" charset="0"/>
                <a:cs typeface="Calibri" panose="020F0502020204030204" pitchFamily="34" charset="0"/>
              </a:rPr>
              <a:t> üzerinden anlatacak olursak: İçerisinde marka, model, fiyat, motor gücü gibi çeşitli sütunlarımız bulunmaktadır. </a:t>
            </a:r>
            <a:r>
              <a:rPr lang="tr-TR" dirty="0" err="1">
                <a:latin typeface="Calibri" panose="020F0502020204030204" pitchFamily="34" charset="0"/>
                <a:ea typeface="Calibri" panose="020F0502020204030204" pitchFamily="34" charset="0"/>
                <a:cs typeface="Calibri" panose="020F0502020204030204" pitchFamily="34" charset="0"/>
              </a:rPr>
              <a:t>Datasetimiz</a:t>
            </a:r>
            <a:r>
              <a:rPr lang="tr-TR" dirty="0">
                <a:latin typeface="Calibri" panose="020F0502020204030204" pitchFamily="34" charset="0"/>
                <a:ea typeface="Calibri" panose="020F0502020204030204" pitchFamily="34" charset="0"/>
                <a:cs typeface="Calibri" panose="020F0502020204030204" pitchFamily="34" charset="0"/>
              </a:rPr>
              <a:t> toplam 38 markayı içermektedir. Burada regresyon modelini kullanmamızın sebebi istatiksel ve birbiriyle ilişkisel verilerle ilerliyor olmasıdır. </a:t>
            </a:r>
          </a:p>
          <a:p>
            <a:pPr marL="0" lvl="2" indent="0" algn="just">
              <a:buNone/>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12</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2800131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marL="0" lvl="2" indent="0" algn="just">
              <a:buNone/>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13</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pic>
        <p:nvPicPr>
          <p:cNvPr id="10" name="Resim 9"/>
          <p:cNvPicPr/>
          <p:nvPr/>
        </p:nvPicPr>
        <p:blipFill rotWithShape="1">
          <a:blip r:embed="rId2" cstate="print">
            <a:extLst>
              <a:ext uri="{28A0092B-C50C-407E-A947-70E740481C1C}">
                <a14:useLocalDpi xmlns:a14="http://schemas.microsoft.com/office/drawing/2010/main" val="0"/>
              </a:ext>
            </a:extLst>
          </a:blip>
          <a:srcRect l="25818" t="29776" r="891" b="16594"/>
          <a:stretch/>
        </p:blipFill>
        <p:spPr bwMode="auto">
          <a:xfrm>
            <a:off x="1489494" y="2666042"/>
            <a:ext cx="8335844" cy="3550452"/>
          </a:xfrm>
          <a:prstGeom prst="rect">
            <a:avLst/>
          </a:prstGeom>
          <a:ln>
            <a:noFill/>
          </a:ln>
          <a:extLst>
            <a:ext uri="{53640926-AAD7-44D8-BBD7-CCE9431645EC}">
              <a14:shadowObscured xmlns:a14="http://schemas.microsoft.com/office/drawing/2010/main"/>
            </a:ext>
          </a:extLst>
        </p:spPr>
      </p:pic>
      <p:sp>
        <p:nvSpPr>
          <p:cNvPr id="6" name="Metin kutusu 5"/>
          <p:cNvSpPr txBox="1"/>
          <p:nvPr/>
        </p:nvSpPr>
        <p:spPr>
          <a:xfrm>
            <a:off x="1489494" y="6279036"/>
            <a:ext cx="2643672" cy="246221"/>
          </a:xfrm>
          <a:prstGeom prst="rect">
            <a:avLst/>
          </a:prstGeom>
          <a:noFill/>
        </p:spPr>
        <p:txBody>
          <a:bodyPr wrap="none" rtlCol="0">
            <a:spAutoFit/>
          </a:bodyPr>
          <a:lstStyle/>
          <a:p>
            <a:r>
              <a:rPr lang="tr-TR" sz="1000" b="1" dirty="0" smtClean="0">
                <a:latin typeface="Arial" panose="020B0604020202020204" pitchFamily="34" charset="0"/>
                <a:ea typeface="Calibri" panose="020F0502020204030204" pitchFamily="34" charset="0"/>
                <a:cs typeface="Arial" panose="020B0604020202020204" pitchFamily="34" charset="0"/>
              </a:rPr>
              <a:t>Şekil2 Araba </a:t>
            </a:r>
            <a:r>
              <a:rPr lang="tr-TR" sz="1000" b="1" dirty="0" err="1" smtClean="0">
                <a:latin typeface="Arial" panose="020B0604020202020204" pitchFamily="34" charset="0"/>
                <a:ea typeface="Calibri" panose="020F0502020204030204" pitchFamily="34" charset="0"/>
                <a:cs typeface="Arial" panose="020B0604020202020204" pitchFamily="34" charset="0"/>
              </a:rPr>
              <a:t>datasetinden</a:t>
            </a:r>
            <a:r>
              <a:rPr lang="tr-TR" sz="1000" b="1" dirty="0" smtClean="0">
                <a:latin typeface="Arial" panose="020B0604020202020204" pitchFamily="34" charset="0"/>
                <a:ea typeface="Calibri" panose="020F0502020204030204" pitchFamily="34" charset="0"/>
                <a:cs typeface="Arial" panose="020B0604020202020204" pitchFamily="34" charset="0"/>
              </a:rPr>
              <a:t> örnek veriler</a:t>
            </a:r>
            <a:endParaRPr lang="tr-TR" sz="1000" b="1"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61443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marL="0" lvl="2" indent="0" algn="just">
              <a:buNone/>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14</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1" name="İçerik Yer Tutucusu 2"/>
          <p:cNvSpPr txBox="1">
            <a:spLocks/>
          </p:cNvSpPr>
          <p:nvPr/>
        </p:nvSpPr>
        <p:spPr>
          <a:xfrm>
            <a:off x="1307354" y="27559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Şekil2’ </a:t>
            </a:r>
            <a:r>
              <a:rPr lang="tr-TR" dirty="0">
                <a:latin typeface="Calibri" panose="020F0502020204030204" pitchFamily="34" charset="0"/>
                <a:ea typeface="Calibri" panose="020F0502020204030204" pitchFamily="34" charset="0"/>
                <a:cs typeface="Calibri" panose="020F0502020204030204" pitchFamily="34" charset="0"/>
              </a:rPr>
              <a:t>de </a:t>
            </a:r>
            <a:r>
              <a:rPr lang="tr-TR" dirty="0" err="1">
                <a:latin typeface="Calibri" panose="020F0502020204030204" pitchFamily="34" charset="0"/>
                <a:ea typeface="Calibri" panose="020F0502020204030204" pitchFamily="34" charset="0"/>
                <a:cs typeface="Calibri" panose="020F0502020204030204" pitchFamily="34" charset="0"/>
              </a:rPr>
              <a:t>datasetten</a:t>
            </a:r>
            <a:r>
              <a:rPr lang="tr-TR" dirty="0">
                <a:latin typeface="Calibri" panose="020F0502020204030204" pitchFamily="34" charset="0"/>
                <a:ea typeface="Calibri" panose="020F0502020204030204" pitchFamily="34" charset="0"/>
                <a:cs typeface="Calibri" panose="020F0502020204030204" pitchFamily="34" charset="0"/>
              </a:rPr>
              <a:t> örnek verilerimiz gösterilmektedir. Bu verilerden bazılar </a:t>
            </a:r>
            <a:r>
              <a:rPr lang="tr-TR" dirty="0" err="1">
                <a:latin typeface="Calibri" panose="020F0502020204030204" pitchFamily="34" charset="0"/>
                <a:ea typeface="Calibri" panose="020F0502020204030204" pitchFamily="34" charset="0"/>
                <a:cs typeface="Calibri" panose="020F0502020204030204" pitchFamily="34" charset="0"/>
              </a:rPr>
              <a:t>object</a:t>
            </a:r>
            <a:r>
              <a:rPr lang="tr-TR" dirty="0">
                <a:latin typeface="Calibri" panose="020F0502020204030204" pitchFamily="34" charset="0"/>
                <a:ea typeface="Calibri" panose="020F0502020204030204" pitchFamily="34" charset="0"/>
                <a:cs typeface="Calibri" panose="020F0502020204030204" pitchFamily="34" charset="0"/>
              </a:rPr>
              <a:t> yapıya sahiptir örneğin </a:t>
            </a:r>
            <a:r>
              <a:rPr lang="tr-TR" dirty="0" err="1">
                <a:latin typeface="Calibri" panose="020F0502020204030204" pitchFamily="34" charset="0"/>
                <a:ea typeface="Calibri" panose="020F0502020204030204" pitchFamily="34" charset="0"/>
                <a:cs typeface="Calibri" panose="020F0502020204030204" pitchFamily="34" charset="0"/>
              </a:rPr>
              <a:t>Make</a:t>
            </a:r>
            <a:r>
              <a:rPr lang="tr-TR" dirty="0">
                <a:latin typeface="Calibri" panose="020F0502020204030204" pitchFamily="34" charset="0"/>
                <a:ea typeface="Calibri" panose="020F0502020204030204" pitchFamily="34" charset="0"/>
                <a:cs typeface="Calibri" panose="020F0502020204030204" pitchFamily="34" charset="0"/>
              </a:rPr>
              <a:t> yani marka sütunumuz. Regresyon modeli kullandığımız için </a:t>
            </a:r>
            <a:r>
              <a:rPr lang="tr-TR" dirty="0" err="1">
                <a:latin typeface="Calibri" panose="020F0502020204030204" pitchFamily="34" charset="0"/>
                <a:ea typeface="Calibri" panose="020F0502020204030204" pitchFamily="34" charset="0"/>
                <a:cs typeface="Calibri" panose="020F0502020204030204" pitchFamily="34" charset="0"/>
              </a:rPr>
              <a:t>object</a:t>
            </a:r>
            <a:r>
              <a:rPr lang="tr-TR" dirty="0">
                <a:latin typeface="Calibri" panose="020F0502020204030204" pitchFamily="34" charset="0"/>
                <a:ea typeface="Calibri" panose="020F0502020204030204" pitchFamily="34" charset="0"/>
                <a:cs typeface="Calibri" panose="020F0502020204030204" pitchFamily="34" charset="0"/>
              </a:rPr>
              <a:t> değerlerimiz üzerinde float64 düzenlemesi yapılmıştır. Bu </a:t>
            </a:r>
            <a:r>
              <a:rPr lang="tr-TR" dirty="0" err="1">
                <a:latin typeface="Calibri" panose="020F0502020204030204" pitchFamily="34" charset="0"/>
                <a:ea typeface="Calibri" panose="020F0502020204030204" pitchFamily="34" charset="0"/>
                <a:cs typeface="Calibri" panose="020F0502020204030204" pitchFamily="34" charset="0"/>
              </a:rPr>
              <a:t>düzenlmede</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object</a:t>
            </a:r>
            <a:r>
              <a:rPr lang="tr-TR" dirty="0">
                <a:latin typeface="Calibri" panose="020F0502020204030204" pitchFamily="34" charset="0"/>
                <a:ea typeface="Calibri" panose="020F0502020204030204" pitchFamily="34" charset="0"/>
                <a:cs typeface="Calibri" panose="020F0502020204030204" pitchFamily="34" charset="0"/>
              </a:rPr>
              <a:t> olan sütunlar yani </a:t>
            </a:r>
            <a:r>
              <a:rPr lang="tr-TR" dirty="0" err="1">
                <a:latin typeface="Calibri" panose="020F0502020204030204" pitchFamily="34" charset="0"/>
                <a:ea typeface="Calibri" panose="020F0502020204030204" pitchFamily="34" charset="0"/>
                <a:cs typeface="Calibri" panose="020F0502020204030204" pitchFamily="34" charset="0"/>
              </a:rPr>
              <a:t>Make</a:t>
            </a:r>
            <a:r>
              <a:rPr lang="tr-TR" dirty="0">
                <a:latin typeface="Calibri" panose="020F0502020204030204" pitchFamily="34" charset="0"/>
                <a:ea typeface="Calibri" panose="020F0502020204030204" pitchFamily="34" charset="0"/>
                <a:cs typeface="Calibri" panose="020F0502020204030204" pitchFamily="34" charset="0"/>
              </a:rPr>
              <a:t>, Model, </a:t>
            </a:r>
            <a:r>
              <a:rPr lang="tr-TR" dirty="0" err="1">
                <a:latin typeface="Calibri" panose="020F0502020204030204" pitchFamily="34" charset="0"/>
                <a:ea typeface="Calibri" panose="020F0502020204030204" pitchFamily="34" charset="0"/>
                <a:cs typeface="Calibri" panose="020F0502020204030204" pitchFamily="34" charset="0"/>
              </a:rPr>
              <a:t>Type</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Origin</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DriveTrain</a:t>
            </a:r>
            <a:r>
              <a:rPr lang="tr-TR" dirty="0">
                <a:latin typeface="Calibri" panose="020F0502020204030204" pitchFamily="34" charset="0"/>
                <a:ea typeface="Calibri" panose="020F0502020204030204" pitchFamily="34" charset="0"/>
                <a:cs typeface="Calibri" panose="020F0502020204030204" pitchFamily="34" charset="0"/>
              </a:rPr>
              <a:t> sütunları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ile int64 e çevrilmiştir. </a:t>
            </a:r>
            <a:r>
              <a:rPr lang="tr-TR" dirty="0" err="1">
                <a:latin typeface="Calibri" panose="020F0502020204030204" pitchFamily="34" charset="0"/>
                <a:ea typeface="Calibri" panose="020F0502020204030204" pitchFamily="34" charset="0"/>
                <a:cs typeface="Calibri" panose="020F0502020204030204" pitchFamily="34" charset="0"/>
              </a:rPr>
              <a:t>Weight</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Wheebase</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Length</a:t>
            </a:r>
            <a:r>
              <a:rPr lang="tr-TR" dirty="0">
                <a:latin typeface="Calibri" panose="020F0502020204030204" pitchFamily="34" charset="0"/>
                <a:ea typeface="Calibri" panose="020F0502020204030204" pitchFamily="34" charset="0"/>
                <a:cs typeface="Calibri" panose="020F0502020204030204" pitchFamily="34" charset="0"/>
              </a:rPr>
              <a:t> sütunlarımız araba fiyatlandırmasında etkin rol oynamadığı için onları </a:t>
            </a:r>
            <a:r>
              <a:rPr lang="tr-TR" dirty="0" err="1">
                <a:latin typeface="Calibri" panose="020F0502020204030204" pitchFamily="34" charset="0"/>
                <a:ea typeface="Calibri" panose="020F0502020204030204" pitchFamily="34" charset="0"/>
                <a:cs typeface="Calibri" panose="020F0502020204030204" pitchFamily="34" charset="0"/>
              </a:rPr>
              <a:t>datastimizden</a:t>
            </a:r>
            <a:r>
              <a:rPr lang="tr-TR" dirty="0">
                <a:latin typeface="Calibri" panose="020F0502020204030204" pitchFamily="34" charset="0"/>
                <a:ea typeface="Calibri" panose="020F0502020204030204" pitchFamily="34" charset="0"/>
                <a:cs typeface="Calibri" panose="020F0502020204030204" pitchFamily="34" charset="0"/>
              </a:rPr>
              <a:t> çıkarttık.  </a:t>
            </a:r>
            <a:endParaRPr lang="tr-TR" dirty="0" smtClean="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a:p>
            <a:pPr marL="0" lvl="2" indent="0" algn="just">
              <a:buFont typeface="Wingdings 3" charset="2"/>
              <a:buNone/>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9323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a:xfrm>
            <a:off x="1154955" y="2603500"/>
            <a:ext cx="3537816" cy="3416300"/>
          </a:xfrm>
        </p:spPr>
        <p:txBody>
          <a:bodyPr>
            <a:normAutofit/>
          </a:bodyPr>
          <a:lstStyle/>
          <a:p>
            <a:pPr marL="0" lvl="2" indent="0" algn="just">
              <a:buNone/>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3" name="Rectangle 5"/>
          <p:cNvSpPr>
            <a:spLocks noChangeArrowheads="1"/>
          </p:cNvSpPr>
          <p:nvPr/>
        </p:nvSpPr>
        <p:spPr bwMode="auto">
          <a:xfrm>
            <a:off x="940279" y="19548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3076" name="Resim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127" y="2343386"/>
            <a:ext cx="3905250" cy="39052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p:cNvSpPr>
            <a:spLocks noChangeArrowheads="1"/>
          </p:cNvSpPr>
          <p:nvPr/>
        </p:nvSpPr>
        <p:spPr bwMode="auto">
          <a:xfrm>
            <a:off x="1442810" y="6198800"/>
            <a:ext cx="26933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defTabSz="914400" eaLnBrk="0" fontAlgn="base" hangingPunct="0">
              <a:spcBef>
                <a:spcPct val="0"/>
              </a:spcBef>
              <a:spcAft>
                <a:spcPct val="0"/>
              </a:spcAft>
            </a:pPr>
            <a:r>
              <a:rPr kumimoji="0" lang="tr-TR"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r>
            <a:br>
              <a:rPr kumimoji="0" lang="tr-TR"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tr-TR" sz="1000" b="1" dirty="0" smtClean="0">
                <a:latin typeface="Arial" panose="020B0604020202020204" pitchFamily="34" charset="0"/>
                <a:cs typeface="Arial" panose="020B0604020202020204" pitchFamily="34" charset="0"/>
              </a:rPr>
              <a:t>Ş</a:t>
            </a:r>
            <a:r>
              <a:rPr lang="tr-TR" sz="1000" b="1" dirty="0" smtClean="0" bmk="">
                <a:latin typeface="Arial" panose="020B0604020202020204" pitchFamily="34" charset="0"/>
                <a:cs typeface="Arial" panose="020B0604020202020204" pitchFamily="34" charset="0"/>
              </a:rPr>
              <a:t>ekil</a:t>
            </a:r>
            <a:r>
              <a:rPr lang="tr-TR" sz="1000" b="1" dirty="0" bmk="_Toc135849855">
                <a:latin typeface="Arial" panose="020B0604020202020204" pitchFamily="34" charset="0"/>
                <a:cs typeface="Arial" panose="020B0604020202020204" pitchFamily="34" charset="0"/>
              </a:rPr>
              <a:t>3</a:t>
            </a:r>
            <a:r>
              <a:rPr lang="tr-TR" sz="1000" b="1" dirty="0" smtClean="0" bmk="_Toc135849855">
                <a:latin typeface="Arial" panose="020B0604020202020204" pitchFamily="34" charset="0"/>
                <a:cs typeface="Arial" panose="020B0604020202020204" pitchFamily="34" charset="0"/>
              </a:rPr>
              <a:t> Markaya </a:t>
            </a:r>
            <a:r>
              <a:rPr lang="tr-TR" sz="1000" b="1" dirty="0" bmk="_Toc135849855">
                <a:latin typeface="Arial" panose="020B0604020202020204" pitchFamily="34" charset="0"/>
                <a:cs typeface="Arial" panose="020B0604020202020204" pitchFamily="34" charset="0"/>
              </a:rPr>
              <a:t>göre araba dağılım grafiği</a:t>
            </a:r>
            <a:endParaRPr lang="tr-TR" sz="1000" b="1" dirty="0">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tr-TR" sz="800" b="0" i="0" u="none" strike="noStrike" cap="none" normalizeH="0" baseline="0" dirty="0" smtClean="0">
              <a:ln>
                <a:noFill/>
              </a:ln>
              <a:solidFill>
                <a:schemeClr val="tx1"/>
              </a:solidFill>
              <a:effectLst/>
            </a:endParaRPr>
          </a:p>
        </p:txBody>
      </p:sp>
      <p:sp>
        <p:nvSpPr>
          <p:cNvPr id="16" name="Rectangle 8"/>
          <p:cNvSpPr>
            <a:spLocks noChangeArrowheads="1"/>
          </p:cNvSpPr>
          <p:nvPr/>
        </p:nvSpPr>
        <p:spPr bwMode="auto">
          <a:xfrm>
            <a:off x="4330460" y="18321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3079" name="Resim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897" y="2396376"/>
            <a:ext cx="4048125" cy="40481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9"/>
          <p:cNvSpPr>
            <a:spLocks noChangeArrowheads="1"/>
          </p:cNvSpPr>
          <p:nvPr/>
        </p:nvSpPr>
        <p:spPr bwMode="auto">
          <a:xfrm>
            <a:off x="6578122" y="6428433"/>
            <a:ext cx="299953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000" b="1" u="none" strike="noStrike" cap="none" normalizeH="0" baseline="0" dirty="0" smtClean="0">
                <a:ln>
                  <a:noFill/>
                </a:ln>
                <a:solidFill>
                  <a:schemeClr val="tx1"/>
                </a:solidFill>
                <a:effectLst/>
                <a:latin typeface="Arial" panose="020B0604020202020204" pitchFamily="34" charset="0"/>
              </a:rPr>
              <a:t>Ş</a:t>
            </a:r>
            <a:r>
              <a:rPr kumimoji="0" lang="tr-TR" sz="1000" b="1" u="none" strike="noStrike" cap="none" normalizeH="0" baseline="0" dirty="0" smtClean="0" bmk="">
                <a:ln>
                  <a:noFill/>
                </a:ln>
                <a:solidFill>
                  <a:schemeClr val="tx1"/>
                </a:solidFill>
                <a:effectLst/>
                <a:latin typeface="Arial" panose="020B0604020202020204" pitchFamily="34" charset="0"/>
              </a:rPr>
              <a:t>ekil</a:t>
            </a:r>
            <a:r>
              <a:rPr lang="tr-TR" sz="1000" b="1" dirty="0" bmk="_Toc135849856">
                <a:latin typeface="Arial" panose="020B0604020202020204" pitchFamily="34" charset="0"/>
              </a:rPr>
              <a:t>4</a:t>
            </a:r>
            <a:r>
              <a:rPr kumimoji="0" lang="tr-TR" sz="1000" b="1" u="none" strike="noStrike" cap="none" normalizeH="0" baseline="0" dirty="0" smtClean="0" bmk="_Toc135849856">
                <a:ln>
                  <a:noFill/>
                </a:ln>
                <a:solidFill>
                  <a:schemeClr val="tx1"/>
                </a:solidFill>
                <a:effectLst/>
                <a:latin typeface="Arial" panose="020B0604020202020204" pitchFamily="34" charset="0"/>
              </a:rPr>
              <a:t> Üretim yerine göre araba dağılım grafiği</a:t>
            </a:r>
            <a:endParaRPr kumimoji="0" lang="tr-TR" sz="1000" b="1"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65515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marL="0" lvl="2" indent="0" algn="just">
              <a:buNone/>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16</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1" name="İçerik Yer Tutucusu 2"/>
          <p:cNvSpPr txBox="1">
            <a:spLocks/>
          </p:cNvSpPr>
          <p:nvPr/>
        </p:nvSpPr>
        <p:spPr>
          <a:xfrm>
            <a:off x="1307354" y="2755900"/>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Şekil3 </a:t>
            </a:r>
            <a:r>
              <a:rPr lang="tr-TR" dirty="0">
                <a:latin typeface="Calibri" panose="020F0502020204030204" pitchFamily="34" charset="0"/>
                <a:ea typeface="Calibri" panose="020F0502020204030204" pitchFamily="34" charset="0"/>
                <a:cs typeface="Calibri" panose="020F0502020204030204" pitchFamily="34" charset="0"/>
              </a:rPr>
              <a:t>ve </a:t>
            </a:r>
            <a:r>
              <a:rPr lang="tr-TR" dirty="0" smtClean="0">
                <a:latin typeface="Calibri" panose="020F0502020204030204" pitchFamily="34" charset="0"/>
                <a:ea typeface="Calibri" panose="020F0502020204030204" pitchFamily="34" charset="0"/>
                <a:cs typeface="Calibri" panose="020F0502020204030204" pitchFamily="34" charset="0"/>
              </a:rPr>
              <a:t>Şekil4’ </a:t>
            </a:r>
            <a:r>
              <a:rPr lang="tr-TR" dirty="0">
                <a:latin typeface="Calibri" panose="020F0502020204030204" pitchFamily="34" charset="0"/>
                <a:ea typeface="Calibri" panose="020F0502020204030204" pitchFamily="34" charset="0"/>
                <a:cs typeface="Calibri" panose="020F0502020204030204" pitchFamily="34" charset="0"/>
              </a:rPr>
              <a:t>teki grafiklerimizde arabaların marka ve ülkeye göre dağılımını görmekteyiz. Şimdi araba özelliklerinin birbiri ile ilişkisini inceleyelim:</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a:p>
            <a:pPr marL="0" lvl="2" indent="0" algn="just">
              <a:buFont typeface="Wingdings 3" charset="2"/>
              <a:buNone/>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7057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17</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5121" name="Resim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55" y="2337709"/>
            <a:ext cx="4474323" cy="42709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500327" y="6545931"/>
            <a:ext cx="296908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000" b="1" i="0" u="none" strike="noStrike" cap="none" normalizeH="0" baseline="0" dirty="0" smtClean="0">
                <a:ln>
                  <a:noFill/>
                </a:ln>
                <a:solidFill>
                  <a:schemeClr val="tx1"/>
                </a:solidFill>
                <a:effectLst/>
                <a:latin typeface="Arial" panose="020B0604020202020204" pitchFamily="34" charset="0"/>
              </a:rPr>
              <a:t>Ş</a:t>
            </a:r>
            <a:r>
              <a:rPr kumimoji="0" lang="tr-TR" sz="1000" b="1" i="0" u="none" strike="noStrike" cap="none" normalizeH="0" baseline="0" dirty="0" smtClean="0" bmk="">
                <a:ln>
                  <a:noFill/>
                </a:ln>
                <a:solidFill>
                  <a:schemeClr val="tx1"/>
                </a:solidFill>
                <a:effectLst/>
                <a:latin typeface="Arial" panose="020B0604020202020204" pitchFamily="34" charset="0"/>
              </a:rPr>
              <a:t>ekil</a:t>
            </a:r>
            <a:r>
              <a:rPr lang="tr-TR" sz="1000" b="1" dirty="0" bmk="_Toc135849857">
                <a:latin typeface="Arial" panose="020B0604020202020204" pitchFamily="34" charset="0"/>
              </a:rPr>
              <a:t>5</a:t>
            </a:r>
            <a:r>
              <a:rPr kumimoji="0" lang="tr-TR" sz="1000" b="1" i="0" u="none" strike="noStrike" cap="none" normalizeH="0" baseline="0" dirty="0" smtClean="0" bmk="_Toc135849857">
                <a:ln>
                  <a:noFill/>
                </a:ln>
                <a:solidFill>
                  <a:schemeClr val="tx1"/>
                </a:solidFill>
                <a:effectLst/>
                <a:latin typeface="Arial" panose="020B0604020202020204" pitchFamily="34" charset="0"/>
              </a:rPr>
              <a:t> araba özelliklerinin korelasyon tablosu</a:t>
            </a:r>
            <a:endParaRPr kumimoji="0" lang="tr-TR" sz="1000" b="1" i="0" u="none" strike="noStrike" cap="none" normalizeH="0" baseline="0" dirty="0" smtClean="0">
              <a:ln>
                <a:noFill/>
              </a:ln>
              <a:solidFill>
                <a:schemeClr val="tx1"/>
              </a:solidFill>
              <a:effectLst/>
              <a:latin typeface="Arial" panose="020B0604020202020204" pitchFamily="34" charset="0"/>
            </a:endParaRPr>
          </a:p>
        </p:txBody>
      </p:sp>
      <p:sp>
        <p:nvSpPr>
          <p:cNvPr id="14" name="Metin kutusu 13"/>
          <p:cNvSpPr txBox="1"/>
          <p:nvPr/>
        </p:nvSpPr>
        <p:spPr>
          <a:xfrm>
            <a:off x="5546393" y="3066500"/>
            <a:ext cx="5851813" cy="2308324"/>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Şekil5’ </a:t>
            </a:r>
            <a:r>
              <a:rPr lang="tr-TR" dirty="0">
                <a:latin typeface="Calibri" panose="020F0502020204030204" pitchFamily="34" charset="0"/>
                <a:ea typeface="Calibri" panose="020F0502020204030204" pitchFamily="34" charset="0"/>
                <a:cs typeface="Calibri" panose="020F0502020204030204" pitchFamily="34" charset="0"/>
              </a:rPr>
              <a:t>te de gördüğümüz üzere koyu olan renkler enleri temsil etmektedir, yani koyu kırmızı iyi korelasyonu koyu mavi ise az korelasyonu göstermektedir. Tabloyu incelediğimizde </a:t>
            </a:r>
            <a:r>
              <a:rPr lang="tr-TR" dirty="0" err="1">
                <a:latin typeface="Calibri" panose="020F0502020204030204" pitchFamily="34" charset="0"/>
                <a:ea typeface="Calibri" panose="020F0502020204030204" pitchFamily="34" charset="0"/>
                <a:cs typeface="Calibri" panose="020F0502020204030204" pitchFamily="34" charset="0"/>
              </a:rPr>
              <a:t>Cylinders</a:t>
            </a:r>
            <a:r>
              <a:rPr lang="tr-TR" dirty="0">
                <a:latin typeface="Calibri" panose="020F0502020204030204" pitchFamily="34" charset="0"/>
                <a:ea typeface="Calibri" panose="020F0502020204030204" pitchFamily="34" charset="0"/>
                <a:cs typeface="Calibri" panose="020F0502020204030204" pitchFamily="34" charset="0"/>
              </a:rPr>
              <a:t> ve MSRP yani fiyatın birbiri ile doğrudan ilişkili olduğunu görürüz. Yani araba fiyatını en çok etkileyen arabadaki silindir durumudur. Şimdi de beygir gücü ile fiyat arasındaki ilişkiyi </a:t>
            </a:r>
            <a:r>
              <a:rPr lang="tr-TR" dirty="0" err="1">
                <a:latin typeface="Calibri" panose="020F0502020204030204" pitchFamily="34" charset="0"/>
                <a:ea typeface="Calibri" panose="020F0502020204030204" pitchFamily="34" charset="0"/>
                <a:cs typeface="Calibri" panose="020F0502020204030204" pitchFamily="34" charset="0"/>
              </a:rPr>
              <a:t>inecleyelim</a:t>
            </a:r>
            <a:r>
              <a:rPr lang="tr-TR" dirty="0">
                <a:latin typeface="Calibri" panose="020F0502020204030204" pitchFamily="34" charset="0"/>
                <a:ea typeface="Calibri" panose="020F0502020204030204" pitchFamily="34" charset="0"/>
                <a:cs typeface="Calibri" panose="020F0502020204030204" pitchFamily="34" charset="0"/>
              </a:rPr>
              <a:t>: </a:t>
            </a:r>
          </a:p>
          <a:p>
            <a:pPr algn="just"/>
            <a:endParaRPr lang="tr-TR" dirty="0"/>
          </a:p>
        </p:txBody>
      </p:sp>
    </p:spTree>
    <p:extLst>
      <p:ext uri="{BB962C8B-B14F-4D97-AF65-F5344CB8AC3E}">
        <p14:creationId xmlns:p14="http://schemas.microsoft.com/office/powerpoint/2010/main" val="3325420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18</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3" name="Rectangle 3"/>
          <p:cNvSpPr>
            <a:spLocks noChangeArrowheads="1"/>
          </p:cNvSpPr>
          <p:nvPr/>
        </p:nvSpPr>
        <p:spPr bwMode="auto">
          <a:xfrm>
            <a:off x="811059" y="6433787"/>
            <a:ext cx="469712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tr-TR" sz="1000" b="1" dirty="0" smtClean="0">
                <a:latin typeface="Arial" panose="020B0604020202020204" pitchFamily="34" charset="0"/>
                <a:cs typeface="Arial" panose="020B0604020202020204" pitchFamily="34" charset="0"/>
              </a:rPr>
              <a:t>Şekil6 Beygir </a:t>
            </a:r>
            <a:r>
              <a:rPr lang="tr-TR" sz="1000" b="1" dirty="0">
                <a:latin typeface="Arial" panose="020B0604020202020204" pitchFamily="34" charset="0"/>
                <a:cs typeface="Arial" panose="020B0604020202020204" pitchFamily="34" charset="0"/>
              </a:rPr>
              <a:t>gücü(</a:t>
            </a:r>
            <a:r>
              <a:rPr lang="tr-TR" sz="1000" b="1" dirty="0" err="1">
                <a:latin typeface="Arial" panose="020B0604020202020204" pitchFamily="34" charset="0"/>
                <a:cs typeface="Arial" panose="020B0604020202020204" pitchFamily="34" charset="0"/>
              </a:rPr>
              <a:t>Horsepower</a:t>
            </a:r>
            <a:r>
              <a:rPr lang="tr-TR" sz="1000" b="1" dirty="0">
                <a:latin typeface="Arial" panose="020B0604020202020204" pitchFamily="34" charset="0"/>
                <a:cs typeface="Arial" panose="020B0604020202020204" pitchFamily="34" charset="0"/>
              </a:rPr>
              <a:t>) ve fiyat(</a:t>
            </a:r>
            <a:r>
              <a:rPr lang="tr-TR" sz="1000" b="1" dirty="0" err="1">
                <a:latin typeface="Arial" panose="020B0604020202020204" pitchFamily="34" charset="0"/>
                <a:cs typeface="Arial" panose="020B0604020202020204" pitchFamily="34" charset="0"/>
              </a:rPr>
              <a:t>MSRP_encoded</a:t>
            </a:r>
            <a:r>
              <a:rPr lang="tr-TR" sz="1000" b="1" dirty="0">
                <a:latin typeface="Arial" panose="020B0604020202020204" pitchFamily="34" charset="0"/>
                <a:cs typeface="Arial" panose="020B0604020202020204" pitchFamily="34" charset="0"/>
              </a:rPr>
              <a:t>) arasındaki ilişki</a:t>
            </a:r>
          </a:p>
        </p:txBody>
      </p:sp>
      <p:sp>
        <p:nvSpPr>
          <p:cNvPr id="14" name="Metin kutusu 13"/>
          <p:cNvSpPr txBox="1"/>
          <p:nvPr/>
        </p:nvSpPr>
        <p:spPr>
          <a:xfrm>
            <a:off x="5700516" y="2625483"/>
            <a:ext cx="4714824" cy="923330"/>
          </a:xfrm>
          <a:prstGeom prst="rect">
            <a:avLst/>
          </a:prstGeom>
          <a:noFill/>
        </p:spPr>
        <p:txBody>
          <a:bodyPr wrap="square" rtlCol="0">
            <a:spAutoFit/>
          </a:bodyPr>
          <a:lstStyle/>
          <a:p>
            <a:pPr algn="just"/>
            <a:r>
              <a:rPr lang="tr-TR" dirty="0">
                <a:latin typeface="Calibri" panose="020F0502020204030204" pitchFamily="34" charset="0"/>
                <a:ea typeface="Calibri" panose="020F0502020204030204" pitchFamily="34" charset="0"/>
                <a:cs typeface="Calibri" panose="020F0502020204030204" pitchFamily="34" charset="0"/>
              </a:rPr>
              <a:t>Veri analizi kısmından sonra modelimizi eğittik, model çıktılarımıza bakarsak: </a:t>
            </a:r>
          </a:p>
          <a:p>
            <a:pPr algn="just"/>
            <a:endParaRPr lang="tr-TR" dirty="0"/>
          </a:p>
        </p:txBody>
      </p:sp>
      <p:pic>
        <p:nvPicPr>
          <p:cNvPr id="12" name="Resim 11"/>
          <p:cNvPicPr/>
          <p:nvPr/>
        </p:nvPicPr>
        <p:blipFill>
          <a:blip r:embed="rId2">
            <a:extLst>
              <a:ext uri="{28A0092B-C50C-407E-A947-70E740481C1C}">
                <a14:useLocalDpi xmlns:a14="http://schemas.microsoft.com/office/drawing/2010/main" val="0"/>
              </a:ext>
            </a:extLst>
          </a:blip>
          <a:stretch>
            <a:fillRect/>
          </a:stretch>
        </p:blipFill>
        <p:spPr>
          <a:xfrm>
            <a:off x="479546" y="2369568"/>
            <a:ext cx="5220970" cy="3949700"/>
          </a:xfrm>
          <a:prstGeom prst="rect">
            <a:avLst/>
          </a:prstGeom>
        </p:spPr>
      </p:pic>
    </p:spTree>
    <p:extLst>
      <p:ext uri="{BB962C8B-B14F-4D97-AF65-F5344CB8AC3E}">
        <p14:creationId xmlns:p14="http://schemas.microsoft.com/office/powerpoint/2010/main" val="1212499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19</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6145" name="Resim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51" y="2452608"/>
            <a:ext cx="5121275" cy="37798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602194" y="6317976"/>
            <a:ext cx="19816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tr-TR" sz="1000" b="1" i="0" u="none" strike="noStrike" cap="none" normalizeH="0" baseline="0" dirty="0" smtClean="0">
                <a:ln>
                  <a:noFill/>
                </a:ln>
                <a:solidFill>
                  <a:schemeClr val="tx1"/>
                </a:solidFill>
                <a:effectLst/>
                <a:latin typeface="Arial" panose="020B0604020202020204" pitchFamily="34" charset="0"/>
              </a:rPr>
              <a:t>Ş</a:t>
            </a:r>
            <a:r>
              <a:rPr kumimoji="0" lang="tr-TR" sz="1000" b="1" i="0" u="none" strike="noStrike" cap="none" normalizeH="0" baseline="0" dirty="0" smtClean="0" bmk="">
                <a:ln>
                  <a:noFill/>
                </a:ln>
                <a:solidFill>
                  <a:schemeClr val="tx1"/>
                </a:solidFill>
                <a:effectLst/>
                <a:latin typeface="Arial" panose="020B0604020202020204" pitchFamily="34" charset="0"/>
              </a:rPr>
              <a:t>ekil7</a:t>
            </a:r>
            <a:r>
              <a:rPr kumimoji="0" lang="tr-TR" sz="1000" b="1" i="0" u="none" strike="noStrike" cap="none" normalizeH="0" baseline="0" dirty="0" smtClean="0" bmk="_Toc135849859">
                <a:ln>
                  <a:noFill/>
                </a:ln>
                <a:solidFill>
                  <a:schemeClr val="tx1"/>
                </a:solidFill>
                <a:effectLst/>
                <a:latin typeface="Arial" panose="020B0604020202020204" pitchFamily="34" charset="0"/>
              </a:rPr>
              <a:t> </a:t>
            </a:r>
            <a:r>
              <a:rPr kumimoji="0" lang="tr-TR" sz="1000" b="1" i="0" u="none" strike="noStrike" cap="none" normalizeH="0" baseline="0" dirty="0" err="1" smtClean="0" bmk="_Toc135849859">
                <a:ln>
                  <a:noFill/>
                </a:ln>
                <a:solidFill>
                  <a:schemeClr val="tx1"/>
                </a:solidFill>
                <a:effectLst/>
                <a:latin typeface="Arial" panose="020B0604020202020204" pitchFamily="34" charset="0"/>
              </a:rPr>
              <a:t>loss</a:t>
            </a:r>
            <a:r>
              <a:rPr kumimoji="0" lang="tr-TR" sz="1000" b="1" i="0" u="none" strike="noStrike" cap="none" normalizeH="0" baseline="0" dirty="0" smtClean="0" bmk="_Toc135849859">
                <a:ln>
                  <a:noFill/>
                </a:ln>
                <a:solidFill>
                  <a:schemeClr val="tx1"/>
                </a:solidFill>
                <a:effectLst/>
                <a:latin typeface="Arial" panose="020B0604020202020204" pitchFamily="34" charset="0"/>
              </a:rPr>
              <a:t> ve </a:t>
            </a:r>
            <a:r>
              <a:rPr kumimoji="0" lang="tr-TR" sz="1000" b="1" i="0" u="none" strike="noStrike" cap="none" normalizeH="0" baseline="0" dirty="0" err="1" smtClean="0" bmk="_Toc135849859">
                <a:ln>
                  <a:noFill/>
                </a:ln>
                <a:solidFill>
                  <a:schemeClr val="tx1"/>
                </a:solidFill>
                <a:effectLst/>
                <a:latin typeface="Arial" panose="020B0604020202020204" pitchFamily="34" charset="0"/>
              </a:rPr>
              <a:t>val_loss</a:t>
            </a:r>
            <a:r>
              <a:rPr kumimoji="0" lang="tr-TR" sz="1000" b="1" i="0" u="none" strike="noStrike" cap="none" normalizeH="0" baseline="0" dirty="0" smtClean="0" bmk="_Toc135849859">
                <a:ln>
                  <a:noFill/>
                </a:ln>
                <a:solidFill>
                  <a:schemeClr val="tx1"/>
                </a:solidFill>
                <a:effectLst/>
                <a:latin typeface="Arial" panose="020B0604020202020204" pitchFamily="34" charset="0"/>
              </a:rPr>
              <a:t> grafiği</a:t>
            </a:r>
            <a:endParaRPr kumimoji="0" lang="tr-TR" sz="1000" b="1" i="0" u="none" strike="noStrike" cap="none" normalizeH="0" baseline="0" dirty="0" smtClean="0">
              <a:ln>
                <a:noFill/>
              </a:ln>
              <a:solidFill>
                <a:schemeClr val="tx1"/>
              </a:solidFill>
              <a:effectLst/>
              <a:latin typeface="Arial" panose="020B0604020202020204" pitchFamily="34" charset="0"/>
            </a:endParaRPr>
          </a:p>
        </p:txBody>
      </p:sp>
      <p:sp>
        <p:nvSpPr>
          <p:cNvPr id="11" name="Metin kutusu 10"/>
          <p:cNvSpPr txBox="1"/>
          <p:nvPr/>
        </p:nvSpPr>
        <p:spPr>
          <a:xfrm>
            <a:off x="5666469" y="2481193"/>
            <a:ext cx="5981741" cy="1200329"/>
          </a:xfrm>
          <a:prstGeom prst="rect">
            <a:avLst/>
          </a:prstGeom>
          <a:noFill/>
        </p:spPr>
        <p:txBody>
          <a:bodyPr wrap="square" rtlCol="0">
            <a:spAutoFit/>
          </a:bodyPr>
          <a:lstStyle/>
          <a:p>
            <a:pPr algn="just"/>
            <a:r>
              <a:rPr lang="tr-TR" dirty="0">
                <a:latin typeface="Calibri" panose="020F0502020204030204" pitchFamily="34" charset="0"/>
                <a:ea typeface="Calibri" panose="020F0502020204030204" pitchFamily="34" charset="0"/>
                <a:cs typeface="Calibri" panose="020F0502020204030204" pitchFamily="34" charset="0"/>
              </a:rPr>
              <a:t>Grafiğe bakarsak </a:t>
            </a:r>
            <a:r>
              <a:rPr lang="tr-TR" dirty="0" err="1">
                <a:latin typeface="Calibri" panose="020F0502020204030204" pitchFamily="34" charset="0"/>
                <a:ea typeface="Calibri" panose="020F0502020204030204" pitchFamily="34" charset="0"/>
                <a:cs typeface="Calibri" panose="020F0502020204030204" pitchFamily="34" charset="0"/>
              </a:rPr>
              <a:t>loss</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val_loss</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çizgilieri</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birbirime</a:t>
            </a:r>
            <a:r>
              <a:rPr lang="tr-TR" dirty="0">
                <a:latin typeface="Calibri" panose="020F0502020204030204" pitchFamily="34" charset="0"/>
                <a:ea typeface="Calibri" panose="020F0502020204030204" pitchFamily="34" charset="0"/>
                <a:cs typeface="Calibri" panose="020F0502020204030204" pitchFamily="34" charset="0"/>
              </a:rPr>
              <a:t> yakın durumdadır bu da modelimizin iyi eğitildiği anlamına gelir. Bir örnek gösterecek olursak: </a:t>
            </a:r>
          </a:p>
          <a:p>
            <a:pPr algn="just"/>
            <a:endParaRPr lang="tr-TR" dirty="0"/>
          </a:p>
        </p:txBody>
      </p:sp>
      <p:sp>
        <p:nvSpPr>
          <p:cNvPr id="16" name="Rectangle 5"/>
          <p:cNvSpPr>
            <a:spLocks noChangeArrowheads="1"/>
          </p:cNvSpPr>
          <p:nvPr/>
        </p:nvSpPr>
        <p:spPr bwMode="auto">
          <a:xfrm>
            <a:off x="5666469" y="3049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6148" name="Resim 38"/>
          <p:cNvPicPr>
            <a:picLocks noChangeAspect="1" noChangeArrowheads="1"/>
          </p:cNvPicPr>
          <p:nvPr/>
        </p:nvPicPr>
        <p:blipFill>
          <a:blip r:embed="rId3">
            <a:extLst>
              <a:ext uri="{28A0092B-C50C-407E-A947-70E740481C1C}">
                <a14:useLocalDpi xmlns:a14="http://schemas.microsoft.com/office/drawing/2010/main" val="0"/>
              </a:ext>
            </a:extLst>
          </a:blip>
          <a:srcRect l="6593" t="38866" r="70505" b="29982"/>
          <a:stretch>
            <a:fillRect/>
          </a:stretch>
        </p:blipFill>
        <p:spPr bwMode="auto">
          <a:xfrm>
            <a:off x="5666469" y="3506513"/>
            <a:ext cx="3070225" cy="23542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6"/>
          <p:cNvSpPr>
            <a:spLocks noChangeArrowheads="1"/>
          </p:cNvSpPr>
          <p:nvPr/>
        </p:nvSpPr>
        <p:spPr bwMode="auto">
          <a:xfrm>
            <a:off x="5666469" y="5966265"/>
            <a:ext cx="16642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000" b="1" i="0" u="none" strike="noStrike" cap="none" normalizeH="0" baseline="0" dirty="0" smtClean="0">
                <a:ln>
                  <a:noFill/>
                </a:ln>
                <a:solidFill>
                  <a:schemeClr val="tx1"/>
                </a:solidFill>
                <a:effectLst/>
                <a:latin typeface="Arial" panose="020B0604020202020204" pitchFamily="34" charset="0"/>
              </a:rPr>
              <a:t>Ş</a:t>
            </a:r>
            <a:r>
              <a:rPr kumimoji="0" lang="tr-TR" sz="1000" b="1" i="0" u="none" strike="noStrike" cap="none" normalizeH="0" baseline="0" dirty="0" smtClean="0" bmk="">
                <a:ln>
                  <a:noFill/>
                </a:ln>
                <a:solidFill>
                  <a:schemeClr val="tx1"/>
                </a:solidFill>
                <a:effectLst/>
                <a:latin typeface="Arial" panose="020B0604020202020204" pitchFamily="34" charset="0"/>
              </a:rPr>
              <a:t>ekil8</a:t>
            </a:r>
            <a:r>
              <a:rPr kumimoji="0" lang="tr-TR" sz="1000" b="1" i="0" u="none" strike="noStrike" cap="none" normalizeH="0" baseline="0" dirty="0" smtClean="0" bmk="_Toc135849860">
                <a:ln>
                  <a:noFill/>
                </a:ln>
                <a:solidFill>
                  <a:schemeClr val="tx1"/>
                </a:solidFill>
                <a:effectLst/>
                <a:latin typeface="Arial" panose="020B0604020202020204" pitchFamily="34" charset="0"/>
              </a:rPr>
              <a:t> Örnek araba fiyatı</a:t>
            </a:r>
            <a:endParaRPr kumimoji="0" lang="tr-TR" sz="10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4318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lstStyle/>
          <a:p>
            <a:pPr algn="just"/>
            <a:r>
              <a:rPr lang="tr-TR" dirty="0">
                <a:latin typeface="Calibri" panose="020F0502020204030204" pitchFamily="34" charset="0"/>
                <a:ea typeface="Calibri" panose="020F0502020204030204" pitchFamily="34" charset="0"/>
                <a:cs typeface="Calibri" panose="020F0502020204030204" pitchFamily="34" charset="0"/>
              </a:rPr>
              <a:t>Bu projenin temel konusu, online ikinci el ürün platformlarında çok </a:t>
            </a:r>
            <a:r>
              <a:rPr lang="tr-TR" dirty="0" err="1">
                <a:latin typeface="Calibri" panose="020F0502020204030204" pitchFamily="34" charset="0"/>
                <a:ea typeface="Calibri" panose="020F0502020204030204" pitchFamily="34" charset="0"/>
                <a:cs typeface="Calibri" panose="020F0502020204030204" pitchFamily="34" charset="0"/>
              </a:rPr>
              <a:t>modlu</a:t>
            </a:r>
            <a:r>
              <a:rPr lang="tr-TR" dirty="0">
                <a:latin typeface="Calibri" panose="020F0502020204030204" pitchFamily="34" charset="0"/>
                <a:ea typeface="Calibri" panose="020F0502020204030204" pitchFamily="34" charset="0"/>
                <a:cs typeface="Calibri" panose="020F0502020204030204" pitchFamily="34" charset="0"/>
              </a:rPr>
              <a:t> fiyat öneri sistemi </a:t>
            </a:r>
            <a:r>
              <a:rPr lang="tr-TR" dirty="0" smtClean="0">
                <a:latin typeface="Calibri" panose="020F0502020204030204" pitchFamily="34" charset="0"/>
                <a:ea typeface="Calibri" panose="020F0502020204030204" pitchFamily="34" charset="0"/>
                <a:cs typeface="Calibri" panose="020F0502020204030204" pitchFamily="34" charset="0"/>
              </a:rPr>
              <a:t>tasarlamaktır. Bunu yaparken ürünü görsel ile tanımlayıp, ona özel </a:t>
            </a:r>
            <a:r>
              <a:rPr lang="tr-TR" dirty="0" err="1" smtClean="0">
                <a:latin typeface="Calibri" panose="020F0502020204030204" pitchFamily="34" charset="0"/>
                <a:ea typeface="Calibri" panose="020F0502020204030204" pitchFamily="34" charset="0"/>
                <a:cs typeface="Calibri" panose="020F0502020204030204" pitchFamily="34" charset="0"/>
              </a:rPr>
              <a:t>inputları</a:t>
            </a:r>
            <a:r>
              <a:rPr lang="tr-TR" dirty="0" smtClean="0">
                <a:latin typeface="Calibri" panose="020F0502020204030204" pitchFamily="34" charset="0"/>
                <a:ea typeface="Calibri" panose="020F0502020204030204" pitchFamily="34" charset="0"/>
                <a:cs typeface="Calibri" panose="020F0502020204030204" pitchFamily="34" charset="0"/>
              </a:rPr>
              <a:t> alarak ortalama bir fiyat tahmini yapılmaktadır. Bu uygulama daha önce </a:t>
            </a:r>
            <a:r>
              <a:rPr lang="tr-TR" dirty="0" err="1" smtClean="0">
                <a:latin typeface="Calibri" panose="020F0502020204030204" pitchFamily="34" charset="0"/>
                <a:ea typeface="Calibri" panose="020F0502020204030204" pitchFamily="34" charset="0"/>
                <a:cs typeface="Calibri" panose="020F0502020204030204" pitchFamily="34" charset="0"/>
              </a:rPr>
              <a:t>Trendyol</a:t>
            </a:r>
            <a:r>
              <a:rPr lang="tr-TR" dirty="0" smtClean="0">
                <a:latin typeface="Calibri" panose="020F0502020204030204" pitchFamily="34" charset="0"/>
                <a:ea typeface="Calibri" panose="020F0502020204030204" pitchFamily="34" charset="0"/>
                <a:cs typeface="Calibri" panose="020F0502020204030204" pitchFamily="34" charset="0"/>
              </a:rPr>
              <a:t>, Amazon gibi büyük platformlarda da uygulanmıştır ancak buralarda tek ürün </a:t>
            </a:r>
            <a:r>
              <a:rPr lang="tr-TR" dirty="0" err="1" smtClean="0">
                <a:latin typeface="Calibri" panose="020F0502020204030204" pitchFamily="34" charset="0"/>
                <a:ea typeface="Calibri" panose="020F0502020204030204" pitchFamily="34" charset="0"/>
                <a:cs typeface="Calibri" panose="020F0502020204030204" pitchFamily="34" charset="0"/>
              </a:rPr>
              <a:t>çeşiti</a:t>
            </a:r>
            <a:r>
              <a:rPr lang="tr-TR" dirty="0" smtClean="0">
                <a:latin typeface="Calibri" panose="020F0502020204030204" pitchFamily="34" charset="0"/>
                <a:ea typeface="Calibri" panose="020F0502020204030204" pitchFamily="34" charset="0"/>
                <a:cs typeface="Calibri" panose="020F0502020204030204" pitchFamily="34" charset="0"/>
              </a:rPr>
              <a:t> için </a:t>
            </a:r>
            <a:r>
              <a:rPr lang="tr-TR" dirty="0" err="1" smtClean="0">
                <a:latin typeface="Calibri" panose="020F0502020204030204" pitchFamily="34" charset="0"/>
                <a:ea typeface="Calibri" panose="020F0502020204030204" pitchFamily="34" charset="0"/>
                <a:cs typeface="Calibri" panose="020F0502020204030204" pitchFamily="34" charset="0"/>
              </a:rPr>
              <a:t>tahminlemeler</a:t>
            </a:r>
            <a:r>
              <a:rPr lang="tr-TR" dirty="0" smtClean="0">
                <a:latin typeface="Calibri" panose="020F0502020204030204" pitchFamily="34" charset="0"/>
                <a:ea typeface="Calibri" panose="020F0502020204030204" pitchFamily="34" charset="0"/>
                <a:cs typeface="Calibri" panose="020F0502020204030204" pitchFamily="34" charset="0"/>
              </a:rPr>
              <a:t> bulunmaktaydı, ben ise bunu bir tık daha geliştirip çok </a:t>
            </a:r>
            <a:r>
              <a:rPr lang="tr-TR" dirty="0" err="1" smtClean="0">
                <a:latin typeface="Calibri" panose="020F0502020204030204" pitchFamily="34" charset="0"/>
                <a:ea typeface="Calibri" panose="020F0502020204030204" pitchFamily="34" charset="0"/>
                <a:cs typeface="Calibri" panose="020F0502020204030204" pitchFamily="34" charset="0"/>
              </a:rPr>
              <a:t>modlu</a:t>
            </a:r>
            <a:r>
              <a:rPr lang="tr-TR" dirty="0" smtClean="0">
                <a:latin typeface="Calibri" panose="020F0502020204030204" pitchFamily="34" charset="0"/>
                <a:ea typeface="Calibri" panose="020F0502020204030204" pitchFamily="34" charset="0"/>
                <a:cs typeface="Calibri" panose="020F0502020204030204" pitchFamily="34" charset="0"/>
              </a:rPr>
              <a:t> hale getirmeye çalıştım.</a:t>
            </a:r>
          </a:p>
          <a:p>
            <a:pPr marL="0" indent="0">
              <a:buNone/>
            </a:pPr>
            <a:endParaRPr lang="tr-TR" dirty="0">
              <a:latin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 (INTRODUCTION)</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Projenin Amacı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Aim</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of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The</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Study</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3034354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20</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Metin kutusu 10"/>
          <p:cNvSpPr txBox="1"/>
          <p:nvPr/>
        </p:nvSpPr>
        <p:spPr>
          <a:xfrm>
            <a:off x="5666469" y="2481193"/>
            <a:ext cx="5981741" cy="3416320"/>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Şekil8 </a:t>
            </a:r>
            <a:r>
              <a:rPr lang="tr-TR" dirty="0">
                <a:latin typeface="Calibri" panose="020F0502020204030204" pitchFamily="34" charset="0"/>
                <a:ea typeface="Calibri" panose="020F0502020204030204" pitchFamily="34" charset="0"/>
                <a:cs typeface="Calibri" panose="020F0502020204030204" pitchFamily="34" charset="0"/>
              </a:rPr>
              <a:t>ve </a:t>
            </a:r>
            <a:r>
              <a:rPr lang="tr-TR" dirty="0" smtClean="0">
                <a:latin typeface="Calibri" panose="020F0502020204030204" pitchFamily="34" charset="0"/>
                <a:ea typeface="Calibri" panose="020F0502020204030204" pitchFamily="34" charset="0"/>
                <a:cs typeface="Calibri" panose="020F0502020204030204" pitchFamily="34" charset="0"/>
              </a:rPr>
              <a:t>Şekil9’ </a:t>
            </a:r>
            <a:r>
              <a:rPr lang="tr-TR" dirty="0">
                <a:latin typeface="Calibri" panose="020F0502020204030204" pitchFamily="34" charset="0"/>
                <a:ea typeface="Calibri" panose="020F0502020204030204" pitchFamily="34" charset="0"/>
                <a:cs typeface="Calibri" panose="020F0502020204030204" pitchFamily="34" charset="0"/>
              </a:rPr>
              <a:t>i incelersek arabanın gerçek fiyatı 60.67 birim iken bunu modele tahmin ettirdiğimizde modelin bize sunduğu fiyat ise 65.37 birim olmakta. Yani 4.7 civarında hata payımız bulunmaktadır.</a:t>
            </a:r>
          </a:p>
          <a:p>
            <a:pPr algn="just"/>
            <a:r>
              <a:rPr lang="tr-TR" dirty="0">
                <a:latin typeface="Calibri" panose="020F0502020204030204" pitchFamily="34" charset="0"/>
                <a:ea typeface="Calibri" panose="020F0502020204030204" pitchFamily="34" charset="0"/>
                <a:cs typeface="Calibri" panose="020F0502020204030204" pitchFamily="34" charset="0"/>
              </a:rPr>
              <a:t>Diğer modellerimde de aynı yöntemi kullandım sadece katman ve </a:t>
            </a:r>
            <a:r>
              <a:rPr lang="tr-TR" dirty="0" err="1">
                <a:latin typeface="Calibri" panose="020F0502020204030204" pitchFamily="34" charset="0"/>
                <a:ea typeface="Calibri" panose="020F0502020204030204" pitchFamily="34" charset="0"/>
                <a:cs typeface="Calibri" panose="020F0502020204030204" pitchFamily="34" charset="0"/>
              </a:rPr>
              <a:t>ephoch</a:t>
            </a:r>
            <a:r>
              <a:rPr lang="tr-TR" dirty="0">
                <a:latin typeface="Calibri" panose="020F0502020204030204" pitchFamily="34" charset="0"/>
                <a:ea typeface="Calibri" panose="020F0502020204030204" pitchFamily="34" charset="0"/>
                <a:cs typeface="Calibri" panose="020F0502020204030204" pitchFamily="34" charset="0"/>
              </a:rPr>
              <a:t> sayılarında değişikliler bulunmakta bunun sebebi ise veri setindeki verilere ve veri setinin karmaşıklığına göre </a:t>
            </a:r>
            <a:r>
              <a:rPr lang="tr-TR" dirty="0" err="1">
                <a:latin typeface="Calibri" panose="020F0502020204030204" pitchFamily="34" charset="0"/>
                <a:ea typeface="Calibri" panose="020F0502020204030204" pitchFamily="34" charset="0"/>
                <a:cs typeface="Calibri" panose="020F0502020204030204" pitchFamily="34" charset="0"/>
              </a:rPr>
              <a:t>overfitting</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underfittingi</a:t>
            </a:r>
            <a:r>
              <a:rPr lang="tr-TR" dirty="0">
                <a:latin typeface="Calibri" panose="020F0502020204030204" pitchFamily="34" charset="0"/>
                <a:ea typeface="Calibri" panose="020F0502020204030204" pitchFamily="34" charset="0"/>
                <a:cs typeface="Calibri" panose="020F0502020204030204" pitchFamily="34" charset="0"/>
              </a:rPr>
              <a:t> engellemek içindir. Bildiğimiz üzere gereğinden fazla katman ve/veya </a:t>
            </a:r>
            <a:r>
              <a:rPr lang="tr-TR" dirty="0" err="1">
                <a:latin typeface="Calibri" panose="020F0502020204030204" pitchFamily="34" charset="0"/>
                <a:ea typeface="Calibri" panose="020F0502020204030204" pitchFamily="34" charset="0"/>
                <a:cs typeface="Calibri" panose="020F0502020204030204" pitchFamily="34" charset="0"/>
              </a:rPr>
              <a:t>ephoch</a:t>
            </a:r>
            <a:r>
              <a:rPr lang="tr-TR" dirty="0">
                <a:latin typeface="Calibri" panose="020F0502020204030204" pitchFamily="34" charset="0"/>
                <a:ea typeface="Calibri" panose="020F0502020204030204" pitchFamily="34" charset="0"/>
                <a:cs typeface="Calibri" panose="020F0502020204030204" pitchFamily="34" charset="0"/>
              </a:rPr>
              <a:t> aşırı  öğrenmeye, azı da </a:t>
            </a:r>
            <a:r>
              <a:rPr lang="tr-TR" dirty="0" err="1">
                <a:latin typeface="Calibri" panose="020F0502020204030204" pitchFamily="34" charset="0"/>
                <a:ea typeface="Calibri" panose="020F0502020204030204" pitchFamily="34" charset="0"/>
                <a:cs typeface="Calibri" panose="020F0502020204030204" pitchFamily="34" charset="0"/>
              </a:rPr>
              <a:t>underfitting</a:t>
            </a:r>
            <a:r>
              <a:rPr lang="tr-TR" dirty="0">
                <a:latin typeface="Calibri" panose="020F0502020204030204" pitchFamily="34" charset="0"/>
                <a:ea typeface="Calibri" panose="020F0502020204030204" pitchFamily="34" charset="0"/>
                <a:cs typeface="Calibri" panose="020F0502020204030204" pitchFamily="34" charset="0"/>
              </a:rPr>
              <a:t> yani öğrenememeye sebep olmaktadır. Diğer modellerimin çıktıları şu şekildedir:</a:t>
            </a:r>
          </a:p>
          <a:p>
            <a:pPr algn="just"/>
            <a:endParaRPr lang="tr-TR" dirty="0"/>
          </a:p>
        </p:txBody>
      </p:sp>
      <p:sp>
        <p:nvSpPr>
          <p:cNvPr id="16" name="Rectangle 5"/>
          <p:cNvSpPr>
            <a:spLocks noChangeArrowheads="1"/>
          </p:cNvSpPr>
          <p:nvPr/>
        </p:nvSpPr>
        <p:spPr bwMode="auto">
          <a:xfrm>
            <a:off x="5666469" y="3049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2"/>
          <p:cNvSpPr>
            <a:spLocks noChangeArrowheads="1"/>
          </p:cNvSpPr>
          <p:nvPr/>
        </p:nvSpPr>
        <p:spPr bwMode="auto">
          <a:xfrm>
            <a:off x="1563865" y="285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8193" name="Resim 39"/>
          <p:cNvPicPr>
            <a:picLocks noChangeAspect="1" noChangeArrowheads="1"/>
          </p:cNvPicPr>
          <p:nvPr/>
        </p:nvPicPr>
        <p:blipFill>
          <a:blip r:embed="rId2">
            <a:extLst>
              <a:ext uri="{28A0092B-C50C-407E-A947-70E740481C1C}">
                <a14:useLocalDpi xmlns:a14="http://schemas.microsoft.com/office/drawing/2010/main" val="0"/>
              </a:ext>
            </a:extLst>
          </a:blip>
          <a:srcRect l="6593" t="39172" r="65125" b="43555"/>
          <a:stretch>
            <a:fillRect/>
          </a:stretch>
        </p:blipFill>
        <p:spPr bwMode="auto">
          <a:xfrm>
            <a:off x="436251" y="3076325"/>
            <a:ext cx="4389438" cy="15017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436251" y="4683589"/>
            <a:ext cx="173797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000" b="1" i="0" u="none" strike="noStrike" cap="none" normalizeH="0" baseline="0" dirty="0" smtClean="0">
                <a:ln>
                  <a:noFill/>
                </a:ln>
                <a:solidFill>
                  <a:schemeClr val="tx1"/>
                </a:solidFill>
                <a:effectLst/>
                <a:latin typeface="Arial" panose="020B0604020202020204" pitchFamily="34" charset="0"/>
              </a:rPr>
              <a:t>Ş</a:t>
            </a:r>
            <a:r>
              <a:rPr kumimoji="0" lang="tr-TR" sz="1000" b="1" i="0" u="none" strike="noStrike" cap="none" normalizeH="0" baseline="0" dirty="0" smtClean="0" bmk="">
                <a:ln>
                  <a:noFill/>
                </a:ln>
                <a:solidFill>
                  <a:schemeClr val="tx1"/>
                </a:solidFill>
                <a:effectLst/>
                <a:latin typeface="Arial" panose="020B0604020202020204" pitchFamily="34" charset="0"/>
              </a:rPr>
              <a:t>ekil9</a:t>
            </a:r>
            <a:r>
              <a:rPr kumimoji="0" lang="tr-TR" sz="1000" b="1" i="0" u="none" strike="noStrike" cap="none" normalizeH="0" baseline="0" dirty="0" smtClean="0" bmk="_Toc135849861">
                <a:ln>
                  <a:noFill/>
                </a:ln>
                <a:solidFill>
                  <a:schemeClr val="tx1"/>
                </a:solidFill>
                <a:effectLst/>
                <a:latin typeface="Arial" panose="020B0604020202020204" pitchFamily="34" charset="0"/>
              </a:rPr>
              <a:t> Araba fiyat tahmini</a:t>
            </a:r>
            <a:endParaRPr kumimoji="0" lang="tr-TR" sz="10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2930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21</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Metin kutusu 10"/>
          <p:cNvSpPr txBox="1"/>
          <p:nvPr/>
        </p:nvSpPr>
        <p:spPr>
          <a:xfrm>
            <a:off x="5666469" y="2650347"/>
            <a:ext cx="5981741" cy="1754326"/>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Şekil10’ </a:t>
            </a:r>
            <a:r>
              <a:rPr lang="tr-TR" dirty="0">
                <a:latin typeface="Calibri" panose="020F0502020204030204" pitchFamily="34" charset="0"/>
                <a:ea typeface="Calibri" panose="020F0502020204030204" pitchFamily="34" charset="0"/>
                <a:cs typeface="Calibri" panose="020F0502020204030204" pitchFamily="34" charset="0"/>
              </a:rPr>
              <a:t>da telefon modelim için </a:t>
            </a:r>
            <a:r>
              <a:rPr lang="tr-TR" dirty="0" err="1">
                <a:latin typeface="Calibri" panose="020F0502020204030204" pitchFamily="34" charset="0"/>
                <a:ea typeface="Calibri" panose="020F0502020204030204" pitchFamily="34" charset="0"/>
                <a:cs typeface="Calibri" panose="020F0502020204030204" pitchFamily="34" charset="0"/>
              </a:rPr>
              <a:t>loss-val_loss</a:t>
            </a:r>
            <a:r>
              <a:rPr lang="tr-TR" dirty="0">
                <a:latin typeface="Calibri" panose="020F0502020204030204" pitchFamily="34" charset="0"/>
                <a:ea typeface="Calibri" panose="020F0502020204030204" pitchFamily="34" charset="0"/>
                <a:cs typeface="Calibri" panose="020F0502020204030204" pitchFamily="34" charset="0"/>
              </a:rPr>
              <a:t>  grafiği gözükmektedir. Grafiğe baktığımızda ilk başlarda değerlerin birbirine uzak ancak sonradan belirli bir zaman sonra birbirlerine paralel yaklaştıklarını görmekteyiz bu da modelin kendini iyileştirdiğini göstermektedir. </a:t>
            </a:r>
          </a:p>
          <a:p>
            <a:pPr algn="just"/>
            <a:endParaRPr lang="tr-TR" dirty="0"/>
          </a:p>
        </p:txBody>
      </p:sp>
      <p:sp>
        <p:nvSpPr>
          <p:cNvPr id="16" name="Rectangle 5"/>
          <p:cNvSpPr>
            <a:spLocks noChangeArrowheads="1"/>
          </p:cNvSpPr>
          <p:nvPr/>
        </p:nvSpPr>
        <p:spPr bwMode="auto">
          <a:xfrm>
            <a:off x="5666469" y="3049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2"/>
          <p:cNvSpPr>
            <a:spLocks noChangeArrowheads="1"/>
          </p:cNvSpPr>
          <p:nvPr/>
        </p:nvSpPr>
        <p:spPr bwMode="auto">
          <a:xfrm>
            <a:off x="1563865" y="285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6" name="Rectangle 2"/>
          <p:cNvSpPr>
            <a:spLocks noChangeArrowheads="1"/>
          </p:cNvSpPr>
          <p:nvPr/>
        </p:nvSpPr>
        <p:spPr bwMode="auto">
          <a:xfrm>
            <a:off x="1563865" y="-8086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9217" name="Resim 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60" y="2481193"/>
            <a:ext cx="4816475" cy="37719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a:spLocks noChangeArrowheads="1"/>
          </p:cNvSpPr>
          <p:nvPr/>
        </p:nvSpPr>
        <p:spPr bwMode="auto">
          <a:xfrm>
            <a:off x="479546" y="6253093"/>
            <a:ext cx="237436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000" b="1" i="0" u="none" strike="noStrike" cap="none" normalizeH="0" baseline="0" dirty="0" smtClean="0">
                <a:ln>
                  <a:noFill/>
                </a:ln>
                <a:solidFill>
                  <a:schemeClr val="tx1"/>
                </a:solidFill>
                <a:effectLst/>
                <a:latin typeface="Arial" panose="020B0604020202020204" pitchFamily="34" charset="0"/>
              </a:rPr>
              <a:t>Şekil10 Telefon </a:t>
            </a:r>
            <a:r>
              <a:rPr kumimoji="0" lang="tr-TR" sz="1000" b="1" i="0" u="none" strike="noStrike" cap="none" normalizeH="0" baseline="0" dirty="0" err="1" smtClean="0">
                <a:ln>
                  <a:noFill/>
                </a:ln>
                <a:solidFill>
                  <a:schemeClr val="tx1"/>
                </a:solidFill>
                <a:effectLst/>
                <a:latin typeface="Arial" panose="020B0604020202020204" pitchFamily="34" charset="0"/>
              </a:rPr>
              <a:t>loss-val_loss</a:t>
            </a:r>
            <a:r>
              <a:rPr kumimoji="0" lang="tr-TR" sz="1000" b="1" i="0" u="none" strike="noStrike" cap="none" normalizeH="0" baseline="0" dirty="0" smtClean="0">
                <a:ln>
                  <a:noFill/>
                </a:ln>
                <a:solidFill>
                  <a:schemeClr val="tx1"/>
                </a:solidFill>
                <a:effectLst/>
                <a:latin typeface="Arial" panose="020B0604020202020204" pitchFamily="34" charset="0"/>
              </a:rPr>
              <a:t> grafiği</a:t>
            </a:r>
          </a:p>
        </p:txBody>
      </p:sp>
    </p:spTree>
    <p:extLst>
      <p:ext uri="{BB962C8B-B14F-4D97-AF65-F5344CB8AC3E}">
        <p14:creationId xmlns:p14="http://schemas.microsoft.com/office/powerpoint/2010/main" val="2684500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22</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and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Uygulamanın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Metin kutusu 10"/>
          <p:cNvSpPr txBox="1"/>
          <p:nvPr/>
        </p:nvSpPr>
        <p:spPr>
          <a:xfrm>
            <a:off x="5666469" y="2650347"/>
            <a:ext cx="5981741" cy="1200329"/>
          </a:xfrm>
          <a:prstGeom prst="rect">
            <a:avLst/>
          </a:prstGeom>
          <a:noFill/>
        </p:spPr>
        <p:txBody>
          <a:bodyPr wrap="square" rtlCol="0">
            <a:spAutoFit/>
          </a:bodyPr>
          <a:lstStyle/>
          <a:p>
            <a:pPr algn="just"/>
            <a:r>
              <a:rPr lang="tr-TR" dirty="0">
                <a:latin typeface="Calibri" panose="020F0502020204030204" pitchFamily="34" charset="0"/>
                <a:ea typeface="Calibri" panose="020F0502020204030204" pitchFamily="34" charset="0"/>
                <a:cs typeface="Calibri" panose="020F0502020204030204" pitchFamily="34" charset="0"/>
              </a:rPr>
              <a:t>Grafiği incelediğimizde değerlerin birbirine paralel gittiğini görmekteyiz. Bu durum modelin kendini iyi eğittiği anlamına gelmektedir. </a:t>
            </a:r>
          </a:p>
          <a:p>
            <a:pPr algn="just"/>
            <a:endParaRPr lang="tr-TR" dirty="0"/>
          </a:p>
        </p:txBody>
      </p:sp>
      <p:sp>
        <p:nvSpPr>
          <p:cNvPr id="16" name="Rectangle 5"/>
          <p:cNvSpPr>
            <a:spLocks noChangeArrowheads="1"/>
          </p:cNvSpPr>
          <p:nvPr/>
        </p:nvSpPr>
        <p:spPr bwMode="auto">
          <a:xfrm>
            <a:off x="5666469" y="3049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2"/>
          <p:cNvSpPr>
            <a:spLocks noChangeArrowheads="1"/>
          </p:cNvSpPr>
          <p:nvPr/>
        </p:nvSpPr>
        <p:spPr bwMode="auto">
          <a:xfrm>
            <a:off x="1563865" y="285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6" name="Rectangle 2"/>
          <p:cNvSpPr>
            <a:spLocks noChangeArrowheads="1"/>
          </p:cNvSpPr>
          <p:nvPr/>
        </p:nvSpPr>
        <p:spPr bwMode="auto">
          <a:xfrm>
            <a:off x="1563865" y="-8086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3"/>
          <p:cNvSpPr>
            <a:spLocks noChangeArrowheads="1"/>
          </p:cNvSpPr>
          <p:nvPr/>
        </p:nvSpPr>
        <p:spPr bwMode="auto">
          <a:xfrm>
            <a:off x="479546" y="6253092"/>
            <a:ext cx="272061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tr-TR" sz="1000" b="1" dirty="0" smtClean="0">
                <a:latin typeface="Arial" panose="020B0604020202020204" pitchFamily="34" charset="0"/>
                <a:cs typeface="Arial" panose="020B0604020202020204" pitchFamily="34" charset="0"/>
              </a:rPr>
              <a:t>Şekil11 </a:t>
            </a:r>
            <a:r>
              <a:rPr lang="tr-TR" sz="1000" b="1" dirty="0">
                <a:latin typeface="Arial" panose="020B0604020202020204" pitchFamily="34" charset="0"/>
                <a:cs typeface="Arial" panose="020B0604020202020204" pitchFamily="34" charset="0"/>
              </a:rPr>
              <a:t>Bilgisayar için </a:t>
            </a:r>
            <a:r>
              <a:rPr lang="tr-TR" sz="1000" b="1" dirty="0" err="1">
                <a:latin typeface="Arial" panose="020B0604020202020204" pitchFamily="34" charset="0"/>
                <a:cs typeface="Arial" panose="020B0604020202020204" pitchFamily="34" charset="0"/>
              </a:rPr>
              <a:t>loo-val_loss</a:t>
            </a:r>
            <a:r>
              <a:rPr lang="tr-TR" sz="1000" b="1" dirty="0">
                <a:latin typeface="Arial" panose="020B0604020202020204" pitchFamily="34" charset="0"/>
                <a:cs typeface="Arial" panose="020B0604020202020204" pitchFamily="34" charset="0"/>
              </a:rPr>
              <a:t> grafiği</a:t>
            </a:r>
          </a:p>
        </p:txBody>
      </p:sp>
      <p:pic>
        <p:nvPicPr>
          <p:cNvPr id="17" name="Resim 16"/>
          <p:cNvPicPr/>
          <p:nvPr/>
        </p:nvPicPr>
        <p:blipFill>
          <a:blip r:embed="rId2">
            <a:extLst>
              <a:ext uri="{28A0092B-C50C-407E-A947-70E740481C1C}">
                <a14:useLocalDpi xmlns:a14="http://schemas.microsoft.com/office/drawing/2010/main" val="0"/>
              </a:ext>
            </a:extLst>
          </a:blip>
          <a:stretch>
            <a:fillRect/>
          </a:stretch>
        </p:blipFill>
        <p:spPr>
          <a:xfrm>
            <a:off x="436251" y="2256303"/>
            <a:ext cx="4882515" cy="3913505"/>
          </a:xfrm>
          <a:prstGeom prst="rect">
            <a:avLst/>
          </a:prstGeom>
        </p:spPr>
      </p:pic>
    </p:spTree>
    <p:extLst>
      <p:ext uri="{BB962C8B-B14F-4D97-AF65-F5344CB8AC3E}">
        <p14:creationId xmlns:p14="http://schemas.microsoft.com/office/powerpoint/2010/main" val="4238680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marL="342900" lvl="2" indent="-342900" algn="just"/>
            <a:r>
              <a:rPr lang="tr-TR" sz="1800" b="1" dirty="0">
                <a:latin typeface="Calibri" panose="020F0502020204030204" pitchFamily="34" charset="0"/>
                <a:ea typeface="Calibri" panose="020F0502020204030204" pitchFamily="34" charset="0"/>
                <a:cs typeface="Calibri" panose="020F0502020204030204" pitchFamily="34" charset="0"/>
              </a:rPr>
              <a:t>Mobil Uygulama Kısmı </a:t>
            </a:r>
            <a:r>
              <a:rPr lang="tr-TR" sz="1800" b="1" dirty="0" smtClean="0">
                <a:latin typeface="Calibri" panose="020F0502020204030204" pitchFamily="34" charset="0"/>
                <a:ea typeface="Calibri" panose="020F0502020204030204" pitchFamily="34" charset="0"/>
                <a:cs typeface="Calibri" panose="020F0502020204030204" pitchFamily="34" charset="0"/>
              </a:rPr>
              <a:t>Yöntemler</a:t>
            </a:r>
          </a:p>
          <a:p>
            <a:pPr marL="342900" lvl="2" indent="-342900" algn="just">
              <a:buFont typeface="Arial" panose="020B0604020202020204" pitchFamily="34" charset="0"/>
              <a:buChar char="•"/>
            </a:pPr>
            <a:r>
              <a:rPr lang="tr-TR" sz="1800" dirty="0">
                <a:latin typeface="Calibri" panose="020F0502020204030204" pitchFamily="34" charset="0"/>
                <a:ea typeface="Calibri" panose="020F0502020204030204" pitchFamily="34" charset="0"/>
                <a:cs typeface="Calibri" panose="020F0502020204030204" pitchFamily="34" charset="0"/>
              </a:rPr>
              <a:t>Sistemin mobil uygulama tarafında </a:t>
            </a:r>
            <a:r>
              <a:rPr lang="tr-TR" sz="1800" dirty="0" err="1">
                <a:latin typeface="Calibri" panose="020F0502020204030204" pitchFamily="34" charset="0"/>
                <a:ea typeface="Calibri" panose="020F0502020204030204" pitchFamily="34" charset="0"/>
                <a:cs typeface="Calibri" panose="020F0502020204030204" pitchFamily="34" charset="0"/>
              </a:rPr>
              <a:t>flutter</a:t>
            </a:r>
            <a:r>
              <a:rPr lang="tr-TR" sz="1800" dirty="0">
                <a:latin typeface="Calibri" panose="020F0502020204030204" pitchFamily="34" charset="0"/>
                <a:ea typeface="Calibri" panose="020F0502020204030204" pitchFamily="34" charset="0"/>
                <a:cs typeface="Calibri" panose="020F0502020204030204" pitchFamily="34" charset="0"/>
              </a:rPr>
              <a:t> ve dart dillerini kullandım. Editör olarak Visual </a:t>
            </a:r>
            <a:r>
              <a:rPr lang="tr-TR" sz="1800" dirty="0" err="1">
                <a:latin typeface="Calibri" panose="020F0502020204030204" pitchFamily="34" charset="0"/>
                <a:ea typeface="Calibri" panose="020F0502020204030204" pitchFamily="34" charset="0"/>
                <a:cs typeface="Calibri" panose="020F0502020204030204" pitchFamily="34" charset="0"/>
              </a:rPr>
              <a:t>Studio</a:t>
            </a:r>
            <a:r>
              <a:rPr lang="tr-TR" sz="1800" dirty="0">
                <a:latin typeface="Calibri" panose="020F0502020204030204" pitchFamily="34" charset="0"/>
                <a:ea typeface="Calibri" panose="020F0502020204030204" pitchFamily="34" charset="0"/>
                <a:cs typeface="Calibri" panose="020F0502020204030204" pitchFamily="34" charset="0"/>
              </a:rPr>
              <a:t> </a:t>
            </a:r>
            <a:r>
              <a:rPr lang="tr-TR" sz="1800" dirty="0" err="1">
                <a:latin typeface="Calibri" panose="020F0502020204030204" pitchFamily="34" charset="0"/>
                <a:ea typeface="Calibri" panose="020F0502020204030204" pitchFamily="34" charset="0"/>
                <a:cs typeface="Calibri" panose="020F0502020204030204" pitchFamily="34" charset="0"/>
              </a:rPr>
              <a:t>Code</a:t>
            </a:r>
            <a:r>
              <a:rPr lang="tr-TR" sz="1800" dirty="0">
                <a:latin typeface="Calibri" panose="020F0502020204030204" pitchFamily="34" charset="0"/>
                <a:ea typeface="Calibri" panose="020F0502020204030204" pitchFamily="34" charset="0"/>
                <a:cs typeface="Calibri" panose="020F0502020204030204" pitchFamily="34" charset="0"/>
              </a:rPr>
              <a:t> editörünü kullandım. Uygulamamın </a:t>
            </a:r>
            <a:r>
              <a:rPr lang="tr-TR" sz="1800" dirty="0" err="1">
                <a:latin typeface="Calibri" panose="020F0502020204030204" pitchFamily="34" charset="0"/>
                <a:ea typeface="Calibri" panose="020F0502020204030204" pitchFamily="34" charset="0"/>
                <a:cs typeface="Calibri" panose="020F0502020204030204" pitchFamily="34" charset="0"/>
              </a:rPr>
              <a:t>ui</a:t>
            </a:r>
            <a:r>
              <a:rPr lang="tr-TR" sz="1800" dirty="0">
                <a:latin typeface="Calibri" panose="020F0502020204030204" pitchFamily="34" charset="0"/>
                <a:ea typeface="Calibri" panose="020F0502020204030204" pitchFamily="34" charset="0"/>
                <a:cs typeface="Calibri" panose="020F0502020204030204" pitchFamily="34" charset="0"/>
              </a:rPr>
              <a:t>/</a:t>
            </a:r>
            <a:r>
              <a:rPr lang="tr-TR" sz="1800" dirty="0" err="1">
                <a:latin typeface="Calibri" panose="020F0502020204030204" pitchFamily="34" charset="0"/>
                <a:ea typeface="Calibri" panose="020F0502020204030204" pitchFamily="34" charset="0"/>
                <a:cs typeface="Calibri" panose="020F0502020204030204" pitchFamily="34" charset="0"/>
              </a:rPr>
              <a:t>ux</a:t>
            </a:r>
            <a:r>
              <a:rPr lang="tr-TR" sz="1800" dirty="0">
                <a:latin typeface="Calibri" panose="020F0502020204030204" pitchFamily="34" charset="0"/>
                <a:ea typeface="Calibri" panose="020F0502020204030204" pitchFamily="34" charset="0"/>
                <a:cs typeface="Calibri" panose="020F0502020204030204" pitchFamily="34" charset="0"/>
              </a:rPr>
              <a:t> </a:t>
            </a:r>
            <a:r>
              <a:rPr lang="tr-TR" sz="1800" dirty="0" err="1">
                <a:latin typeface="Calibri" panose="020F0502020204030204" pitchFamily="34" charset="0"/>
                <a:ea typeface="Calibri" panose="020F0502020204030204" pitchFamily="34" charset="0"/>
                <a:cs typeface="Calibri" panose="020F0502020204030204" pitchFamily="34" charset="0"/>
              </a:rPr>
              <a:t>tasrımlarını</a:t>
            </a:r>
            <a:r>
              <a:rPr lang="tr-TR" sz="1800" dirty="0">
                <a:latin typeface="Calibri" panose="020F0502020204030204" pitchFamily="34" charset="0"/>
                <a:ea typeface="Calibri" panose="020F0502020204030204" pitchFamily="34" charset="0"/>
                <a:cs typeface="Calibri" panose="020F0502020204030204" pitchFamily="34" charset="0"/>
              </a:rPr>
              <a:t> </a:t>
            </a:r>
            <a:r>
              <a:rPr lang="tr-TR" sz="1800" dirty="0" err="1">
                <a:latin typeface="Calibri" panose="020F0502020204030204" pitchFamily="34" charset="0"/>
                <a:ea typeface="Calibri" panose="020F0502020204030204" pitchFamily="34" charset="0"/>
                <a:cs typeface="Calibri" panose="020F0502020204030204" pitchFamily="34" charset="0"/>
              </a:rPr>
              <a:t>Adobe</a:t>
            </a:r>
            <a:r>
              <a:rPr lang="tr-TR" sz="1800" dirty="0">
                <a:latin typeface="Calibri" panose="020F0502020204030204" pitchFamily="34" charset="0"/>
                <a:ea typeface="Calibri" panose="020F0502020204030204" pitchFamily="34" charset="0"/>
                <a:cs typeface="Calibri" panose="020F0502020204030204" pitchFamily="34" charset="0"/>
              </a:rPr>
              <a:t> </a:t>
            </a:r>
            <a:r>
              <a:rPr lang="tr-TR" sz="1800" dirty="0" err="1">
                <a:latin typeface="Calibri" panose="020F0502020204030204" pitchFamily="34" charset="0"/>
                <a:ea typeface="Calibri" panose="020F0502020204030204" pitchFamily="34" charset="0"/>
                <a:cs typeface="Calibri" panose="020F0502020204030204" pitchFamily="34" charset="0"/>
              </a:rPr>
              <a:t>Photosohop</a:t>
            </a:r>
            <a:r>
              <a:rPr lang="tr-TR" sz="1800" dirty="0">
                <a:latin typeface="Calibri" panose="020F0502020204030204" pitchFamily="34" charset="0"/>
                <a:ea typeface="Calibri" panose="020F0502020204030204" pitchFamily="34" charset="0"/>
                <a:cs typeface="Calibri" panose="020F0502020204030204" pitchFamily="34" charset="0"/>
              </a:rPr>
              <a:t> ve </a:t>
            </a:r>
            <a:r>
              <a:rPr lang="tr-TR" sz="1800" dirty="0" err="1">
                <a:latin typeface="Calibri" panose="020F0502020204030204" pitchFamily="34" charset="0"/>
                <a:ea typeface="Calibri" panose="020F0502020204030204" pitchFamily="34" charset="0"/>
                <a:cs typeface="Calibri" panose="020F0502020204030204" pitchFamily="34" charset="0"/>
              </a:rPr>
              <a:t>figma</a:t>
            </a:r>
            <a:r>
              <a:rPr lang="tr-TR" sz="1800" dirty="0">
                <a:latin typeface="Calibri" panose="020F0502020204030204" pitchFamily="34" charset="0"/>
                <a:ea typeface="Calibri" panose="020F0502020204030204" pitchFamily="34" charset="0"/>
                <a:cs typeface="Calibri" panose="020F0502020204030204" pitchFamily="34" charset="0"/>
              </a:rPr>
              <a:t> üzerinden tamamladım. Uygulamayı inceleyecek olursak: </a:t>
            </a:r>
            <a:endParaRPr lang="tr-TR" sz="1800"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23</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1697406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24</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pic>
        <p:nvPicPr>
          <p:cNvPr id="10244" name="Resim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51" y="5174772"/>
            <a:ext cx="1574800" cy="314325"/>
          </a:xfrm>
          <a:prstGeom prst="rect">
            <a:avLst/>
          </a:prstGeom>
          <a:noFill/>
          <a:extLst>
            <a:ext uri="{909E8E84-426E-40DD-AFC4-6F175D3DCCD1}">
              <a14:hiddenFill xmlns:a14="http://schemas.microsoft.com/office/drawing/2010/main">
                <a:solidFill>
                  <a:srgbClr val="FFFFFF"/>
                </a:solidFill>
              </a14:hiddenFill>
            </a:ext>
          </a:extLst>
        </p:spPr>
      </p:pic>
      <p:sp>
        <p:nvSpPr>
          <p:cNvPr id="10" name="Metin Kutusu 1"/>
          <p:cNvSpPr txBox="1"/>
          <p:nvPr/>
        </p:nvSpPr>
        <p:spPr>
          <a:xfrm>
            <a:off x="436251" y="5615352"/>
            <a:ext cx="2275761" cy="155097"/>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just">
              <a:spcAft>
                <a:spcPts val="1000"/>
              </a:spcAft>
            </a:pPr>
            <a:r>
              <a:rPr lang="tr-TR" sz="1000" b="1" dirty="0" smtClean="0">
                <a:effectLst/>
                <a:latin typeface="Arial" panose="020B0604020202020204" pitchFamily="34" charset="0"/>
                <a:ea typeface="Calibri" panose="020F0502020204030204" pitchFamily="34" charset="0"/>
                <a:cs typeface="Arial" panose="020B0604020202020204" pitchFamily="34" charset="0"/>
              </a:rPr>
              <a:t>Şekil12 </a:t>
            </a:r>
            <a:r>
              <a:rPr lang="tr-TR" sz="1000" b="1" dirty="0">
                <a:effectLst/>
                <a:latin typeface="Arial" panose="020B0604020202020204" pitchFamily="34" charset="0"/>
                <a:ea typeface="Calibri" panose="020F0502020204030204" pitchFamily="34" charset="0"/>
                <a:cs typeface="Arial" panose="020B0604020202020204" pitchFamily="34" charset="0"/>
              </a:rPr>
              <a:t>Projede kullanılan renk paleti</a:t>
            </a:r>
          </a:p>
        </p:txBody>
      </p:sp>
      <p:pic>
        <p:nvPicPr>
          <p:cNvPr id="10243" name="Resim 11"/>
          <p:cNvPicPr>
            <a:picLocks noChangeAspect="1" noChangeArrowheads="1"/>
          </p:cNvPicPr>
          <p:nvPr/>
        </p:nvPicPr>
        <p:blipFill>
          <a:blip r:embed="rId3">
            <a:extLst>
              <a:ext uri="{28A0092B-C50C-407E-A947-70E740481C1C}">
                <a14:useLocalDpi xmlns:a14="http://schemas.microsoft.com/office/drawing/2010/main" val="0"/>
              </a:ext>
            </a:extLst>
          </a:blip>
          <a:srcRect l="2959" t="28024" r="1874" b="28458"/>
          <a:stretch>
            <a:fillRect/>
          </a:stretch>
        </p:blipFill>
        <p:spPr bwMode="auto">
          <a:xfrm>
            <a:off x="479546" y="2366683"/>
            <a:ext cx="2362201" cy="2336800"/>
          </a:xfrm>
          <a:prstGeom prst="rect">
            <a:avLst/>
          </a:prstGeom>
          <a:noFill/>
          <a:extLst>
            <a:ext uri="{909E8E84-426E-40DD-AFC4-6F175D3DCCD1}">
              <a14:hiddenFill xmlns:a14="http://schemas.microsoft.com/office/drawing/2010/main">
                <a:solidFill>
                  <a:srgbClr val="FFFFFF"/>
                </a:solidFill>
              </a14:hiddenFill>
            </a:ext>
          </a:extLst>
        </p:spPr>
      </p:pic>
      <p:sp>
        <p:nvSpPr>
          <p:cNvPr id="12" name="Metin Kutusu 12"/>
          <p:cNvSpPr txBox="1"/>
          <p:nvPr/>
        </p:nvSpPr>
        <p:spPr>
          <a:xfrm>
            <a:off x="436251" y="4813863"/>
            <a:ext cx="2362200" cy="153888"/>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1000" b="1" dirty="0" smtClean="0">
                <a:effectLst/>
                <a:latin typeface="Arial" panose="020B0604020202020204" pitchFamily="34" charset="0"/>
                <a:ea typeface="Calibri" panose="020F0502020204030204" pitchFamily="34" charset="0"/>
                <a:cs typeface="Arial" panose="020B0604020202020204" pitchFamily="34" charset="0"/>
              </a:rPr>
              <a:t>Şekil13 </a:t>
            </a:r>
            <a:r>
              <a:rPr lang="tr-TR" sz="1000" b="1" dirty="0">
                <a:effectLst/>
                <a:latin typeface="Arial" panose="020B0604020202020204" pitchFamily="34" charset="0"/>
                <a:ea typeface="Calibri" panose="020F0502020204030204" pitchFamily="34" charset="0"/>
                <a:cs typeface="Arial" panose="020B0604020202020204" pitchFamily="34" charset="0"/>
              </a:rPr>
              <a:t>Uygulama logosu</a:t>
            </a: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3" name="Rectangle 8"/>
          <p:cNvSpPr>
            <a:spLocks noChangeArrowheads="1"/>
          </p:cNvSpPr>
          <p:nvPr/>
        </p:nvSpPr>
        <p:spPr bwMode="auto">
          <a:xfrm>
            <a:off x="3065929" y="2669825"/>
            <a:ext cx="8625575"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sz="11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Şekil12’ de uygulamada kullandığım renk paleti yer almaktadır. Mavi ve tonlarını seçme sebebim güveni temsil etmesinden kaynaklı olduğu içindi. Şekil13’de uygulamamın logosu bulunuyor. Fiyat al anlamına gelen İngilizce – Türkçe karışık bir isimden oluşmaktadır.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1192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25</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13316" name="Resi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546" y="2334732"/>
            <a:ext cx="1914525" cy="414496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Resim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741" y="2334732"/>
            <a:ext cx="1912937" cy="4138613"/>
          </a:xfrm>
          <a:prstGeom prst="rect">
            <a:avLst/>
          </a:prstGeom>
          <a:noFill/>
          <a:extLst>
            <a:ext uri="{909E8E84-426E-40DD-AFC4-6F175D3DCCD1}">
              <a14:hiddenFill xmlns:a14="http://schemas.microsoft.com/office/drawing/2010/main">
                <a:solidFill>
                  <a:srgbClr val="FFFFFF"/>
                </a:solidFill>
              </a14:hiddenFill>
            </a:ext>
          </a:extLst>
        </p:spPr>
      </p:pic>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9" name="Metin kutusu 18"/>
          <p:cNvSpPr txBox="1"/>
          <p:nvPr/>
        </p:nvSpPr>
        <p:spPr>
          <a:xfrm>
            <a:off x="4894729" y="2821934"/>
            <a:ext cx="6796775" cy="923330"/>
          </a:xfrm>
          <a:prstGeom prst="rect">
            <a:avLst/>
          </a:prstGeom>
          <a:noFill/>
        </p:spPr>
        <p:txBody>
          <a:bodyPr wrap="square" rtlCol="0">
            <a:spAutoFit/>
          </a:bodyPr>
          <a:lstStyle/>
          <a:p>
            <a:pPr algn="just"/>
            <a:r>
              <a:rPr lang="tr-TR" dirty="0">
                <a:latin typeface="Calibri" panose="020F0502020204030204" pitchFamily="34" charset="0"/>
                <a:ea typeface="Calibri" panose="020F0502020204030204" pitchFamily="34" charset="0"/>
                <a:cs typeface="Calibri" panose="020F0502020204030204" pitchFamily="34" charset="0"/>
              </a:rPr>
              <a:t>Uygulamamızda, kullanıcı ilk olarak </a:t>
            </a:r>
            <a:r>
              <a:rPr lang="tr-TR" dirty="0" err="1">
                <a:latin typeface="Calibri" panose="020F0502020204030204" pitchFamily="34" charset="0"/>
                <a:ea typeface="Calibri" panose="020F0502020204030204" pitchFamily="34" charset="0"/>
                <a:cs typeface="Calibri" panose="020F0502020204030204" pitchFamily="34" charset="0"/>
              </a:rPr>
              <a:t>splash</a:t>
            </a:r>
            <a:r>
              <a:rPr lang="tr-TR" dirty="0">
                <a:latin typeface="Calibri" panose="020F0502020204030204" pitchFamily="34" charset="0"/>
                <a:ea typeface="Calibri" panose="020F0502020204030204" pitchFamily="34" charset="0"/>
                <a:cs typeface="Calibri" panose="020F0502020204030204" pitchFamily="34" charset="0"/>
              </a:rPr>
              <a:t> ekranları ile karşılaşmakta ve uygulama hakkında kısaca bilgi sahibi olmaktadır. </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4698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26</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9" name="Metin kutusu 18"/>
          <p:cNvSpPr txBox="1"/>
          <p:nvPr/>
        </p:nvSpPr>
        <p:spPr>
          <a:xfrm>
            <a:off x="4894729" y="2821934"/>
            <a:ext cx="6796775" cy="2308324"/>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Yandaki şekillerde </a:t>
            </a:r>
            <a:r>
              <a:rPr lang="tr-TR" dirty="0">
                <a:latin typeface="Calibri" panose="020F0502020204030204" pitchFamily="34" charset="0"/>
                <a:ea typeface="Calibri" panose="020F0502020204030204" pitchFamily="34" charset="0"/>
                <a:cs typeface="Calibri" panose="020F0502020204030204" pitchFamily="34" charset="0"/>
              </a:rPr>
              <a:t>uygulamamızın </a:t>
            </a:r>
            <a:r>
              <a:rPr lang="tr-TR" dirty="0" err="1">
                <a:latin typeface="Calibri" panose="020F0502020204030204" pitchFamily="34" charset="0"/>
                <a:ea typeface="Calibri" panose="020F0502020204030204" pitchFamily="34" charset="0"/>
                <a:cs typeface="Calibri" panose="020F0502020204030204" pitchFamily="34" charset="0"/>
              </a:rPr>
              <a:t>login</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register</a:t>
            </a:r>
            <a:r>
              <a:rPr lang="tr-TR" dirty="0">
                <a:latin typeface="Calibri" panose="020F0502020204030204" pitchFamily="34" charset="0"/>
                <a:ea typeface="Calibri" panose="020F0502020204030204" pitchFamily="34" charset="0"/>
                <a:cs typeface="Calibri" panose="020F0502020204030204" pitchFamily="34" charset="0"/>
              </a:rPr>
              <a:t> ekranları bulunmakta. Kullanıcı mail veya Google ile uygulamaya giriş yapabilmektedir. Uygulama içerisinde kullanıcı kameradan veya galeriden aktardığı resimler ile ürününü yükleyebilir daha sonra özelliklerini de girdikten sonra fiyat tahminini almaktadır. Aynı zamanda kullanıcı istediği takdirde ürününü kaydedebilir veya silebilir. Diğer sayfalara bakacak olursak: </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0" name="Resim 19"/>
          <p:cNvPicPr/>
          <p:nvPr/>
        </p:nvPicPr>
        <p:blipFill>
          <a:blip r:embed="rId2">
            <a:extLst>
              <a:ext uri="{28A0092B-C50C-407E-A947-70E740481C1C}">
                <a14:useLocalDpi xmlns:a14="http://schemas.microsoft.com/office/drawing/2010/main" val="0"/>
              </a:ext>
            </a:extLst>
          </a:blip>
          <a:stretch>
            <a:fillRect/>
          </a:stretch>
        </p:blipFill>
        <p:spPr>
          <a:xfrm>
            <a:off x="354040" y="2334732"/>
            <a:ext cx="2011559" cy="4356399"/>
          </a:xfrm>
          <a:prstGeom prst="rect">
            <a:avLst/>
          </a:prstGeom>
        </p:spPr>
      </p:pic>
      <p:pic>
        <p:nvPicPr>
          <p:cNvPr id="22" name="Resim 21"/>
          <p:cNvPicPr/>
          <p:nvPr/>
        </p:nvPicPr>
        <p:blipFill>
          <a:blip r:embed="rId3">
            <a:extLst>
              <a:ext uri="{28A0092B-C50C-407E-A947-70E740481C1C}">
                <a14:useLocalDpi xmlns:a14="http://schemas.microsoft.com/office/drawing/2010/main" val="0"/>
              </a:ext>
            </a:extLst>
          </a:blip>
          <a:stretch>
            <a:fillRect/>
          </a:stretch>
        </p:blipFill>
        <p:spPr>
          <a:xfrm>
            <a:off x="2680805" y="2310295"/>
            <a:ext cx="2024224" cy="4380836"/>
          </a:xfrm>
          <a:prstGeom prst="rect">
            <a:avLst/>
          </a:prstGeom>
        </p:spPr>
      </p:pic>
    </p:spTree>
    <p:extLst>
      <p:ext uri="{BB962C8B-B14F-4D97-AF65-F5344CB8AC3E}">
        <p14:creationId xmlns:p14="http://schemas.microsoft.com/office/powerpoint/2010/main" val="23557923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27</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9" name="Metin kutusu 18"/>
          <p:cNvSpPr txBox="1"/>
          <p:nvPr/>
        </p:nvSpPr>
        <p:spPr>
          <a:xfrm>
            <a:off x="4894729" y="2821934"/>
            <a:ext cx="6796775" cy="2031325"/>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Yandaki şekillerde </a:t>
            </a:r>
            <a:r>
              <a:rPr lang="tr-TR" dirty="0">
                <a:latin typeface="Calibri" panose="020F0502020204030204" pitchFamily="34" charset="0"/>
                <a:ea typeface="Calibri" panose="020F0502020204030204" pitchFamily="34" charset="0"/>
                <a:cs typeface="Calibri" panose="020F0502020204030204" pitchFamily="34" charset="0"/>
              </a:rPr>
              <a:t>ana ekran gözükmekte kullanıcıya iki seçenek sunulmaktadır, kamera veya galeri seçeneklerinden birisi seçildikten sonra resim uygulamaya aktarılır. Aktarılan ürün resmi </a:t>
            </a:r>
            <a:r>
              <a:rPr lang="tr-TR" dirty="0" err="1">
                <a:latin typeface="Calibri" panose="020F0502020204030204" pitchFamily="34" charset="0"/>
                <a:ea typeface="Calibri" panose="020F0502020204030204" pitchFamily="34" charset="0"/>
                <a:cs typeface="Calibri" panose="020F0502020204030204" pitchFamily="34" charset="0"/>
              </a:rPr>
              <a:t>apiye</a:t>
            </a:r>
            <a:r>
              <a:rPr lang="tr-TR" dirty="0">
                <a:latin typeface="Calibri" panose="020F0502020204030204" pitchFamily="34" charset="0"/>
                <a:ea typeface="Calibri" panose="020F0502020204030204" pitchFamily="34" charset="0"/>
                <a:cs typeface="Calibri" panose="020F0502020204030204" pitchFamily="34" charset="0"/>
              </a:rPr>
              <a:t> gönderilir ve sınıflandırılır. Daha sonra bu sınıflandırmaya göre kullanıcıya </a:t>
            </a:r>
            <a:r>
              <a:rPr lang="tr-TR" dirty="0" err="1">
                <a:latin typeface="Calibri" panose="020F0502020204030204" pitchFamily="34" charset="0"/>
                <a:ea typeface="Calibri" panose="020F0502020204030204" pitchFamily="34" charset="0"/>
                <a:cs typeface="Calibri" panose="020F0502020204030204" pitchFamily="34" charset="0"/>
              </a:rPr>
              <a:t>inputlar</a:t>
            </a:r>
            <a:r>
              <a:rPr lang="tr-TR" dirty="0">
                <a:latin typeface="Calibri" panose="020F0502020204030204" pitchFamily="34" charset="0"/>
                <a:ea typeface="Calibri" panose="020F0502020204030204" pitchFamily="34" charset="0"/>
                <a:cs typeface="Calibri" panose="020F0502020204030204" pitchFamily="34" charset="0"/>
              </a:rPr>
              <a:t>  gelir ve bunları doldurması beklenir. Araba için </a:t>
            </a:r>
            <a:r>
              <a:rPr lang="tr-TR" dirty="0" err="1">
                <a:latin typeface="Calibri" panose="020F0502020204030204" pitchFamily="34" charset="0"/>
                <a:ea typeface="Calibri" panose="020F0502020204030204" pitchFamily="34" charset="0"/>
                <a:cs typeface="Calibri" panose="020F0502020204030204" pitchFamily="34" charset="0"/>
              </a:rPr>
              <a:t>input</a:t>
            </a:r>
            <a:r>
              <a:rPr lang="tr-TR" dirty="0">
                <a:latin typeface="Calibri" panose="020F0502020204030204" pitchFamily="34" charset="0"/>
                <a:ea typeface="Calibri" panose="020F0502020204030204" pitchFamily="34" charset="0"/>
                <a:cs typeface="Calibri" panose="020F0502020204030204" pitchFamily="34" charset="0"/>
              </a:rPr>
              <a:t> sayfası aşağıdaki gibidir: </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3" name="Resim 22"/>
          <p:cNvPicPr/>
          <p:nvPr/>
        </p:nvPicPr>
        <p:blipFill>
          <a:blip r:embed="rId2">
            <a:extLst>
              <a:ext uri="{28A0092B-C50C-407E-A947-70E740481C1C}">
                <a14:useLocalDpi xmlns:a14="http://schemas.microsoft.com/office/drawing/2010/main" val="0"/>
              </a:ext>
            </a:extLst>
          </a:blip>
          <a:stretch>
            <a:fillRect/>
          </a:stretch>
        </p:blipFill>
        <p:spPr>
          <a:xfrm>
            <a:off x="436251" y="2332975"/>
            <a:ext cx="2012364" cy="4354687"/>
          </a:xfrm>
          <a:prstGeom prst="rect">
            <a:avLst/>
          </a:prstGeom>
        </p:spPr>
      </p:pic>
      <p:pic>
        <p:nvPicPr>
          <p:cNvPr id="24" name="Resim 23"/>
          <p:cNvPicPr/>
          <p:nvPr/>
        </p:nvPicPr>
        <p:blipFill>
          <a:blip r:embed="rId3">
            <a:extLst>
              <a:ext uri="{28A0092B-C50C-407E-A947-70E740481C1C}">
                <a14:useLocalDpi xmlns:a14="http://schemas.microsoft.com/office/drawing/2010/main" val="0"/>
              </a:ext>
            </a:extLst>
          </a:blip>
          <a:stretch>
            <a:fillRect/>
          </a:stretch>
        </p:blipFill>
        <p:spPr>
          <a:xfrm>
            <a:off x="2608103" y="2332975"/>
            <a:ext cx="2031365" cy="4396740"/>
          </a:xfrm>
          <a:prstGeom prst="rect">
            <a:avLst/>
          </a:prstGeom>
        </p:spPr>
      </p:pic>
    </p:spTree>
    <p:extLst>
      <p:ext uri="{BB962C8B-B14F-4D97-AF65-F5344CB8AC3E}">
        <p14:creationId xmlns:p14="http://schemas.microsoft.com/office/powerpoint/2010/main" val="1901900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28</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9" name="Metin kutusu 18"/>
          <p:cNvSpPr txBox="1"/>
          <p:nvPr/>
        </p:nvSpPr>
        <p:spPr>
          <a:xfrm>
            <a:off x="2699906" y="2427961"/>
            <a:ext cx="8948304" cy="2308324"/>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Yanda fiyat </a:t>
            </a:r>
            <a:r>
              <a:rPr lang="tr-TR" dirty="0">
                <a:latin typeface="Calibri" panose="020F0502020204030204" pitchFamily="34" charset="0"/>
                <a:ea typeface="Calibri" panose="020F0502020204030204" pitchFamily="34" charset="0"/>
                <a:cs typeface="Calibri" panose="020F0502020204030204" pitchFamily="34" charset="0"/>
              </a:rPr>
              <a:t>tahmin ekranımız gözükmektedir. Bu    ekranda kullanıcı tarafından ürüne ait bilgiler alınır. Bu girdileri regresyon modelimize göndereceğimiz için arka tarafta </a:t>
            </a:r>
            <a:r>
              <a:rPr lang="tr-TR" dirty="0" err="1">
                <a:latin typeface="Calibri" panose="020F0502020204030204" pitchFamily="34" charset="0"/>
                <a:ea typeface="Calibri" panose="020F0502020204030204" pitchFamily="34" charset="0"/>
                <a:cs typeface="Calibri" panose="020F0502020204030204" pitchFamily="34" charset="0"/>
              </a:rPr>
              <a:t>int</a:t>
            </a:r>
            <a:r>
              <a:rPr lang="tr-TR" dirty="0">
                <a:latin typeface="Calibri" panose="020F0502020204030204" pitchFamily="34" charset="0"/>
                <a:ea typeface="Calibri" panose="020F0502020204030204" pitchFamily="34" charset="0"/>
                <a:cs typeface="Calibri" panose="020F0502020204030204" pitchFamily="34" charset="0"/>
              </a:rPr>
              <a:t> olmayan değerler için </a:t>
            </a:r>
            <a:r>
              <a:rPr lang="tr-TR" dirty="0" err="1">
                <a:latin typeface="Calibri" panose="020F0502020204030204" pitchFamily="34" charset="0"/>
                <a:ea typeface="Calibri" panose="020F0502020204030204" pitchFamily="34" charset="0"/>
                <a:cs typeface="Calibri" panose="020F0502020204030204" pitchFamily="34" charset="0"/>
              </a:rPr>
              <a:t>map</a:t>
            </a:r>
            <a:r>
              <a:rPr lang="tr-TR" dirty="0">
                <a:latin typeface="Calibri" panose="020F0502020204030204" pitchFamily="34" charset="0"/>
                <a:ea typeface="Calibri" panose="020F0502020204030204" pitchFamily="34" charset="0"/>
                <a:cs typeface="Calibri" panose="020F0502020204030204" pitchFamily="34" charset="0"/>
              </a:rPr>
              <a:t> kullandım ve model tarafında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ile kendilerine atanan değerleri </a:t>
            </a:r>
            <a:r>
              <a:rPr lang="tr-TR" dirty="0" err="1">
                <a:latin typeface="Calibri" panose="020F0502020204030204" pitchFamily="34" charset="0"/>
                <a:ea typeface="Calibri" panose="020F0502020204030204" pitchFamily="34" charset="0"/>
                <a:cs typeface="Calibri" panose="020F0502020204030204" pitchFamily="34" charset="0"/>
              </a:rPr>
              <a:t>key</a:t>
            </a:r>
            <a:r>
              <a:rPr lang="tr-TR" dirty="0">
                <a:latin typeface="Calibri" panose="020F0502020204030204" pitchFamily="34" charset="0"/>
                <a:ea typeface="Calibri" panose="020F0502020204030204" pitchFamily="34" charset="0"/>
                <a:cs typeface="Calibri" panose="020F0502020204030204" pitchFamily="34" charset="0"/>
              </a:rPr>
              <a:t> olarak girdim bu şekilde kullanıcı seçtiği değerleri önde </a:t>
            </a:r>
            <a:r>
              <a:rPr lang="tr-TR" dirty="0" err="1">
                <a:latin typeface="Calibri" panose="020F0502020204030204" pitchFamily="34" charset="0"/>
                <a:ea typeface="Calibri" panose="020F0502020204030204" pitchFamily="34" charset="0"/>
                <a:cs typeface="Calibri" panose="020F0502020204030204" pitchFamily="34" charset="0"/>
              </a:rPr>
              <a:t>string</a:t>
            </a:r>
            <a:r>
              <a:rPr lang="tr-TR" dirty="0">
                <a:latin typeface="Calibri" panose="020F0502020204030204" pitchFamily="34" charset="0"/>
                <a:ea typeface="Calibri" panose="020F0502020204030204" pitchFamily="34" charset="0"/>
                <a:cs typeface="Calibri" panose="020F0502020204030204" pitchFamily="34" charset="0"/>
              </a:rPr>
              <a:t> olarak </a:t>
            </a:r>
            <a:r>
              <a:rPr lang="tr-TR" dirty="0" err="1">
                <a:latin typeface="Calibri" panose="020F0502020204030204" pitchFamily="34" charset="0"/>
                <a:ea typeface="Calibri" panose="020F0502020204030204" pitchFamily="34" charset="0"/>
                <a:cs typeface="Calibri" panose="020F0502020204030204" pitchFamily="34" charset="0"/>
              </a:rPr>
              <a:t>görsede</a:t>
            </a:r>
            <a:r>
              <a:rPr lang="tr-TR" dirty="0">
                <a:latin typeface="Calibri" panose="020F0502020204030204" pitchFamily="34" charset="0"/>
                <a:ea typeface="Calibri" panose="020F0502020204030204" pitchFamily="34" charset="0"/>
                <a:cs typeface="Calibri" panose="020F0502020204030204" pitchFamily="34" charset="0"/>
              </a:rPr>
              <a:t> arkada ona özel </a:t>
            </a:r>
            <a:r>
              <a:rPr lang="tr-TR" dirty="0" err="1">
                <a:latin typeface="Calibri" panose="020F0502020204030204" pitchFamily="34" charset="0"/>
                <a:ea typeface="Calibri" panose="020F0502020204030204" pitchFamily="34" charset="0"/>
                <a:cs typeface="Calibri" panose="020F0502020204030204" pitchFamily="34" charset="0"/>
              </a:rPr>
              <a:t>int</a:t>
            </a:r>
            <a:r>
              <a:rPr lang="tr-TR" dirty="0">
                <a:latin typeface="Calibri" panose="020F0502020204030204" pitchFamily="34" charset="0"/>
                <a:ea typeface="Calibri" panose="020F0502020204030204" pitchFamily="34" charset="0"/>
                <a:cs typeface="Calibri" panose="020F0502020204030204" pitchFamily="34" charset="0"/>
              </a:rPr>
              <a:t> değeri dönmektedir. Seçimlerde marka seçtikten sonra her markanın kendine özel modeli gelir ve seçim yapılır. Daha sonra Butona tıklandıktan sonra ekrana fiyat tahminini gösteren </a:t>
            </a:r>
            <a:r>
              <a:rPr lang="tr-TR" dirty="0" err="1">
                <a:latin typeface="Calibri" panose="020F0502020204030204" pitchFamily="34" charset="0"/>
                <a:ea typeface="Calibri" panose="020F0502020204030204" pitchFamily="34" charset="0"/>
                <a:cs typeface="Calibri" panose="020F0502020204030204" pitchFamily="34" charset="0"/>
              </a:rPr>
              <a:t>popup</a:t>
            </a:r>
            <a:r>
              <a:rPr lang="tr-TR" dirty="0">
                <a:latin typeface="Calibri" panose="020F0502020204030204" pitchFamily="34" charset="0"/>
                <a:ea typeface="Calibri" panose="020F0502020204030204" pitchFamily="34" charset="0"/>
                <a:cs typeface="Calibri" panose="020F0502020204030204" pitchFamily="34" charset="0"/>
              </a:rPr>
              <a:t> gelir. Bu </a:t>
            </a:r>
            <a:r>
              <a:rPr lang="tr-TR" dirty="0" err="1">
                <a:latin typeface="Calibri" panose="020F0502020204030204" pitchFamily="34" charset="0"/>
                <a:ea typeface="Calibri" panose="020F0502020204030204" pitchFamily="34" charset="0"/>
                <a:cs typeface="Calibri" panose="020F0502020204030204" pitchFamily="34" charset="0"/>
              </a:rPr>
              <a:t>popupta</a:t>
            </a:r>
            <a:r>
              <a:rPr lang="tr-TR" dirty="0">
                <a:latin typeface="Calibri" panose="020F0502020204030204" pitchFamily="34" charset="0"/>
                <a:ea typeface="Calibri" panose="020F0502020204030204" pitchFamily="34" charset="0"/>
                <a:cs typeface="Calibri" panose="020F0502020204030204" pitchFamily="34" charset="0"/>
              </a:rPr>
              <a:t> ürünün tahmini fiyatı, ürünü kayıt eden buton bulunur. </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0" name="Resim 19"/>
          <p:cNvPicPr/>
          <p:nvPr/>
        </p:nvPicPr>
        <p:blipFill>
          <a:blip r:embed="rId2">
            <a:extLst>
              <a:ext uri="{28A0092B-C50C-407E-A947-70E740481C1C}">
                <a14:useLocalDpi xmlns:a14="http://schemas.microsoft.com/office/drawing/2010/main" val="0"/>
              </a:ext>
            </a:extLst>
          </a:blip>
          <a:stretch>
            <a:fillRect/>
          </a:stretch>
        </p:blipFill>
        <p:spPr>
          <a:xfrm>
            <a:off x="911987" y="1720220"/>
            <a:ext cx="1678813" cy="5111113"/>
          </a:xfrm>
          <a:prstGeom prst="rect">
            <a:avLst/>
          </a:prstGeom>
        </p:spPr>
      </p:pic>
    </p:spTree>
    <p:extLst>
      <p:ext uri="{BB962C8B-B14F-4D97-AF65-F5344CB8AC3E}">
        <p14:creationId xmlns:p14="http://schemas.microsoft.com/office/powerpoint/2010/main" val="2931537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29</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9" name="Metin kutusu 18"/>
          <p:cNvSpPr txBox="1"/>
          <p:nvPr/>
        </p:nvSpPr>
        <p:spPr>
          <a:xfrm>
            <a:off x="5507869" y="2582678"/>
            <a:ext cx="6562211" cy="4247317"/>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Yanda tahmin </a:t>
            </a:r>
            <a:r>
              <a:rPr lang="tr-TR" dirty="0" err="1">
                <a:latin typeface="Calibri" panose="020F0502020204030204" pitchFamily="34" charset="0"/>
                <a:ea typeface="Calibri" panose="020F0502020204030204" pitchFamily="34" charset="0"/>
                <a:cs typeface="Calibri" panose="020F0502020204030204" pitchFamily="34" charset="0"/>
              </a:rPr>
              <a:t>popupu</a:t>
            </a:r>
            <a:r>
              <a:rPr lang="tr-TR" dirty="0">
                <a:latin typeface="Calibri" panose="020F0502020204030204" pitchFamily="34" charset="0"/>
                <a:ea typeface="Calibri" panose="020F0502020204030204" pitchFamily="34" charset="0"/>
                <a:cs typeface="Calibri" panose="020F0502020204030204" pitchFamily="34" charset="0"/>
              </a:rPr>
              <a:t> gözükmektedir. Kullanıcı kaydettiği ürünlerini sonradan detayları ile görüntüleyebilmektedir. Kayıtlı ürünler sayfası </a:t>
            </a:r>
            <a:r>
              <a:rPr lang="tr-TR" dirty="0" smtClean="0">
                <a:latin typeface="Calibri" panose="020F0502020204030204" pitchFamily="34" charset="0"/>
                <a:ea typeface="Calibri" panose="020F0502020204030204" pitchFamily="34" charset="0"/>
                <a:cs typeface="Calibri" panose="020F0502020204030204" pitchFamily="34" charset="0"/>
              </a:rPr>
              <a:t>da yanda gözükmektedir</a:t>
            </a:r>
            <a:r>
              <a:rPr lang="tr-TR" dirty="0">
                <a:latin typeface="Calibri" panose="020F0502020204030204" pitchFamily="34" charset="0"/>
                <a:ea typeface="Calibri" panose="020F0502020204030204" pitchFamily="34" charset="0"/>
                <a:cs typeface="Calibri" panose="020F0502020204030204" pitchFamily="34" charset="0"/>
              </a:rPr>
              <a:t>. Burada ürünler tıklanabilir özelliği sahiptir. Tıklama durumunda ürünü silme veya detayına bakma seçenekleri karşımıza çıkar. </a:t>
            </a:r>
            <a:endParaRPr lang="tr-TR" dirty="0" smtClean="0">
              <a:latin typeface="Calibri" panose="020F0502020204030204" pitchFamily="34" charset="0"/>
              <a:ea typeface="Calibri" panose="020F0502020204030204" pitchFamily="34" charset="0"/>
              <a:cs typeface="Calibri" panose="020F0502020204030204" pitchFamily="34" charset="0"/>
            </a:endParaRPr>
          </a:p>
          <a:p>
            <a:pPr algn="just"/>
            <a:r>
              <a:rPr lang="tr-TR" dirty="0" smtClean="0">
                <a:latin typeface="Calibri" panose="020F0502020204030204" pitchFamily="34" charset="0"/>
                <a:ea typeface="Calibri" panose="020F0502020204030204" pitchFamily="34" charset="0"/>
                <a:cs typeface="Calibri" panose="020F0502020204030204" pitchFamily="34" charset="0"/>
              </a:rPr>
              <a:t>Uygulamada kullanıcı mail ve şifresini değişebilme yetkisine sahiptir. </a:t>
            </a:r>
          </a:p>
          <a:p>
            <a:pPr marL="285750" indent="-285750" algn="just">
              <a:buFont typeface="Wingdings" panose="05000000000000000000" pitchFamily="2" charset="2"/>
              <a:buChar char="Ø"/>
            </a:pPr>
            <a:r>
              <a:rPr lang="tr-TR" dirty="0" smtClean="0">
                <a:latin typeface="Calibri" panose="020F0502020204030204" pitchFamily="34" charset="0"/>
                <a:ea typeface="Calibri" panose="020F0502020204030204" pitchFamily="34" charset="0"/>
                <a:cs typeface="Calibri" panose="020F0502020204030204" pitchFamily="34" charset="0"/>
              </a:rPr>
              <a:t>Genel anlamda uygulama işleyişi şu şekildedir:</a:t>
            </a:r>
          </a:p>
          <a:p>
            <a:pPr marL="285750" lvl="0" indent="-285750" algn="just">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Giriş </a:t>
            </a:r>
            <a:r>
              <a:rPr lang="tr-TR" dirty="0">
                <a:latin typeface="Calibri" panose="020F0502020204030204" pitchFamily="34" charset="0"/>
                <a:ea typeface="Calibri" panose="020F0502020204030204" pitchFamily="34" charset="0"/>
                <a:cs typeface="Calibri" panose="020F0502020204030204" pitchFamily="34" charset="0"/>
              </a:rPr>
              <a:t>yap / Kayıt ol</a:t>
            </a:r>
          </a:p>
          <a:p>
            <a:pPr marL="285750" lvl="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Galeri / Kameraya git </a:t>
            </a:r>
          </a:p>
          <a:p>
            <a:pPr marL="285750" lvl="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Resim seç / çek</a:t>
            </a:r>
          </a:p>
          <a:p>
            <a:pPr marL="285750" lvl="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Resme göre analiz yapılır ve kategoriye göre özellik seçimi gelir</a:t>
            </a:r>
          </a:p>
          <a:p>
            <a:pPr marL="285750" lvl="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Eğer resim araysa arabaya göre gelen </a:t>
            </a:r>
            <a:r>
              <a:rPr lang="tr-TR" dirty="0" err="1">
                <a:latin typeface="Calibri" panose="020F0502020204030204" pitchFamily="34" charset="0"/>
                <a:ea typeface="Calibri" panose="020F0502020204030204" pitchFamily="34" charset="0"/>
                <a:cs typeface="Calibri" panose="020F0502020204030204" pitchFamily="34" charset="0"/>
              </a:rPr>
              <a:t>inputları</a:t>
            </a:r>
            <a:r>
              <a:rPr lang="tr-TR" dirty="0">
                <a:latin typeface="Calibri" panose="020F0502020204030204" pitchFamily="34" charset="0"/>
                <a:ea typeface="Calibri" panose="020F0502020204030204" pitchFamily="34" charset="0"/>
                <a:cs typeface="Calibri" panose="020F0502020204030204" pitchFamily="34" charset="0"/>
              </a:rPr>
              <a:t> doldur ve fiyat tahminini al</a:t>
            </a:r>
          </a:p>
          <a:p>
            <a:pPr marL="285750" lvl="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İster kaydet, ister sil</a:t>
            </a: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1" name="Resim 20"/>
          <p:cNvPicPr/>
          <p:nvPr/>
        </p:nvPicPr>
        <p:blipFill rotWithShape="1">
          <a:blip r:embed="rId2">
            <a:extLst>
              <a:ext uri="{28A0092B-C50C-407E-A947-70E740481C1C}">
                <a14:useLocalDpi xmlns:a14="http://schemas.microsoft.com/office/drawing/2010/main" val="0"/>
              </a:ext>
            </a:extLst>
          </a:blip>
          <a:srcRect l="1141" t="18618" r="2615" b="44514"/>
          <a:stretch/>
        </p:blipFill>
        <p:spPr bwMode="auto">
          <a:xfrm>
            <a:off x="2785280" y="2725643"/>
            <a:ext cx="2648128" cy="3087404"/>
          </a:xfrm>
          <a:prstGeom prst="rect">
            <a:avLst/>
          </a:prstGeom>
          <a:ln>
            <a:noFill/>
          </a:ln>
          <a:extLst>
            <a:ext uri="{53640926-AAD7-44D8-BBD7-CCE9431645EC}">
              <a14:shadowObscured xmlns:a14="http://schemas.microsoft.com/office/drawing/2010/main"/>
            </a:ext>
          </a:extLst>
        </p:spPr>
      </p:pic>
      <p:pic>
        <p:nvPicPr>
          <p:cNvPr id="22" name="Resim 21"/>
          <p:cNvPicPr/>
          <p:nvPr/>
        </p:nvPicPr>
        <p:blipFill>
          <a:blip r:embed="rId3">
            <a:extLst>
              <a:ext uri="{28A0092B-C50C-407E-A947-70E740481C1C}">
                <a14:useLocalDpi xmlns:a14="http://schemas.microsoft.com/office/drawing/2010/main" val="0"/>
              </a:ext>
            </a:extLst>
          </a:blip>
          <a:stretch>
            <a:fillRect/>
          </a:stretch>
        </p:blipFill>
        <p:spPr>
          <a:xfrm>
            <a:off x="583069" y="2245891"/>
            <a:ext cx="2077085" cy="4494530"/>
          </a:xfrm>
          <a:prstGeom prst="rect">
            <a:avLst/>
          </a:prstGeom>
        </p:spPr>
      </p:pic>
    </p:spTree>
    <p:extLst>
      <p:ext uri="{BB962C8B-B14F-4D97-AF65-F5344CB8AC3E}">
        <p14:creationId xmlns:p14="http://schemas.microsoft.com/office/powerpoint/2010/main" val="3489874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algn="just"/>
            <a:r>
              <a:rPr lang="tr-TR" dirty="0" smtClean="0">
                <a:latin typeface="Calibri" panose="020F0502020204030204" pitchFamily="34" charset="0"/>
                <a:cs typeface="Calibri" panose="020F0502020204030204" pitchFamily="34" charset="0"/>
              </a:rPr>
              <a:t>Bu projede ikinci el piyasasını canlandırmak, alım-satımı arttırmak, geri dönüşümü arttırmak, israfı azaltmak ve çevre kirliliğini azaltmak amaçlanmıştır. Ürünlere uygun fiyatlar önererek hem alıcıların hem de satıcıların güvenini kazanıp, güvenilir bir alış-veriş ortamı sağlanmaktadır. Bu şekilde insanlar kullanmadıkları ürünleri atmak yerine satmayı tercih edebilir ve bu şekilde israf başta olmak üzere birçok olumsuz özelliğin önüne geçilebilir. Aynı zamanda ikinci el piyasası da normalleşecek ve buna bağlı olarak insanların alım gücü artacaktır. Yani genel anlamda baktığımızda proje basit dursa da aslında çok önemli ve kritik role sahiptir. </a:t>
            </a:r>
          </a:p>
          <a:p>
            <a:endParaRPr lang="tr-TR" dirty="0">
              <a:latin typeface="Calibri" panose="020F0502020204030204" pitchFamily="34" charset="0"/>
              <a:cs typeface="Calibri" panose="020F0502020204030204" pitchFamily="34" charset="0"/>
            </a:endParaRPr>
          </a:p>
          <a:p>
            <a:endParaRPr lang="en-US"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Motivasyon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Motivation</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440919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30</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7" name="Metin Kutusu 9"/>
          <p:cNvSpPr txBox="1"/>
          <p:nvPr/>
        </p:nvSpPr>
        <p:spPr>
          <a:xfrm>
            <a:off x="3862406" y="10237139"/>
            <a:ext cx="168973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14 Splash 1</a:t>
            </a: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0" name="İçerik Yer Tutucusu 2"/>
          <p:cNvSpPr>
            <a:spLocks noGrp="1"/>
          </p:cNvSpPr>
          <p:nvPr>
            <p:ph idx="1"/>
          </p:nvPr>
        </p:nvSpPr>
        <p:spPr>
          <a:xfrm>
            <a:off x="1154954" y="2603500"/>
            <a:ext cx="8825659" cy="3416300"/>
          </a:xfrm>
        </p:spPr>
        <p:txBody>
          <a:bodyPr>
            <a:normAutofit/>
          </a:bodyPr>
          <a:lstStyle/>
          <a:p>
            <a:pPr marL="342900" lvl="2" indent="-342900" algn="just"/>
            <a:r>
              <a:rPr lang="tr-TR" sz="1800" b="1" dirty="0" err="1" smtClean="0">
                <a:latin typeface="Calibri" panose="020F0502020204030204" pitchFamily="34" charset="0"/>
                <a:ea typeface="Calibri" panose="020F0502020204030204" pitchFamily="34" charset="0"/>
                <a:cs typeface="Calibri" panose="020F0502020204030204" pitchFamily="34" charset="0"/>
              </a:rPr>
              <a:t>Flutter</a:t>
            </a:r>
            <a:r>
              <a:rPr lang="tr-TR" sz="1800" b="1" dirty="0" smtClean="0">
                <a:latin typeface="Calibri" panose="020F0502020204030204" pitchFamily="34" charset="0"/>
                <a:ea typeface="Calibri" panose="020F0502020204030204" pitchFamily="34" charset="0"/>
                <a:cs typeface="Calibri" panose="020F0502020204030204" pitchFamily="34" charset="0"/>
              </a:rPr>
              <a:t> ile </a:t>
            </a:r>
            <a:r>
              <a:rPr lang="tr-TR" sz="1800" b="1" dirty="0" err="1" smtClean="0">
                <a:latin typeface="Calibri" panose="020F0502020204030204" pitchFamily="34" charset="0"/>
                <a:ea typeface="Calibri" panose="020F0502020204030204" pitchFamily="34" charset="0"/>
                <a:cs typeface="Calibri" panose="020F0502020204030204" pitchFamily="34" charset="0"/>
              </a:rPr>
              <a:t>Tensorflow</a:t>
            </a:r>
            <a:r>
              <a:rPr lang="tr-TR" sz="1800" b="1" dirty="0" smtClean="0">
                <a:latin typeface="Calibri" panose="020F0502020204030204" pitchFamily="34" charset="0"/>
                <a:ea typeface="Calibri" panose="020F0502020204030204" pitchFamily="34" charset="0"/>
                <a:cs typeface="Calibri" panose="020F0502020204030204" pitchFamily="34" charset="0"/>
              </a:rPr>
              <a:t> Model Bağlantısı</a:t>
            </a:r>
          </a:p>
          <a:p>
            <a:pPr marL="285750" lvl="2" indent="-285750" algn="just">
              <a:buFont typeface="Arial" panose="020B0604020202020204" pitchFamily="34" charset="0"/>
              <a:buChar char="•"/>
            </a:pPr>
            <a:r>
              <a:rPr lang="tr-TR" sz="1800" dirty="0">
                <a:solidFill>
                  <a:schemeClr val="tx1"/>
                </a:solidFill>
                <a:latin typeface="Calibri" panose="020F0502020204030204" pitchFamily="34" charset="0"/>
                <a:ea typeface="Calibri" panose="020F0502020204030204" pitchFamily="34" charset="0"/>
                <a:cs typeface="Calibri" panose="020F0502020204030204" pitchFamily="34" charset="0"/>
              </a:rPr>
              <a:t>Bu uygulamada modelimi Google </a:t>
            </a:r>
            <a:r>
              <a:rPr lang="tr-TR"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Colab</a:t>
            </a:r>
            <a:r>
              <a:rPr lang="tr-TR" sz="1800" dirty="0">
                <a:solidFill>
                  <a:schemeClr val="tx1"/>
                </a:solidFill>
                <a:latin typeface="Calibri" panose="020F0502020204030204" pitchFamily="34" charset="0"/>
                <a:ea typeface="Calibri" panose="020F0502020204030204" pitchFamily="34" charset="0"/>
                <a:cs typeface="Calibri" panose="020F0502020204030204" pitchFamily="34" charset="0"/>
              </a:rPr>
              <a:t> üzerinden oluşturup eğittim. Daha sonra modeli uygulamaya entegre etmek için modeli kaydetmemiz ve bir </a:t>
            </a:r>
            <a:r>
              <a:rPr lang="tr-TR" sz="1800" dirty="0" err="1">
                <a:solidFill>
                  <a:schemeClr val="tx1"/>
                </a:solidFill>
                <a:latin typeface="Calibri" panose="020F0502020204030204" pitchFamily="34" charset="0"/>
                <a:ea typeface="Calibri" panose="020F0502020204030204" pitchFamily="34" charset="0"/>
                <a:cs typeface="Calibri" panose="020F0502020204030204" pitchFamily="34" charset="0"/>
              </a:rPr>
              <a:t>python</a:t>
            </a:r>
            <a:r>
              <a:rPr lang="tr-TR" sz="1800" dirty="0">
                <a:solidFill>
                  <a:schemeClr val="tx1"/>
                </a:solidFill>
                <a:latin typeface="Calibri" panose="020F0502020204030204" pitchFamily="34" charset="0"/>
                <a:ea typeface="Calibri" panose="020F0502020204030204" pitchFamily="34" charset="0"/>
                <a:cs typeface="Calibri" panose="020F0502020204030204" pitchFamily="34" charset="0"/>
              </a:rPr>
              <a:t> dosyasında sunucu oluşturup modeli çağırmamız gerekmektedir. Modeli projeye dahil etmek için işlemler sırası ile  şu şekildedir: </a:t>
            </a: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0" lvl="2" indent="0" algn="just">
              <a:buNone/>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14338" name="Resim 33"/>
          <p:cNvPicPr>
            <a:picLocks noChangeAspect="1" noChangeArrowheads="1"/>
          </p:cNvPicPr>
          <p:nvPr/>
        </p:nvPicPr>
        <p:blipFill>
          <a:blip r:embed="rId2">
            <a:extLst>
              <a:ext uri="{28A0092B-C50C-407E-A947-70E740481C1C}">
                <a14:useLocalDpi xmlns:a14="http://schemas.microsoft.com/office/drawing/2010/main" val="0"/>
              </a:ext>
            </a:extLst>
          </a:blip>
          <a:srcRect l="5414" t="34547" r="1169" b="23257"/>
          <a:stretch>
            <a:fillRect/>
          </a:stretch>
        </p:blipFill>
        <p:spPr bwMode="auto">
          <a:xfrm>
            <a:off x="1440498" y="4814204"/>
            <a:ext cx="7041460" cy="17897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1440498" y="3988485"/>
            <a:ext cx="36371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Colab</a:t>
            </a: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üzerinde modeli eğit ve kaydet</a:t>
            </a:r>
          </a:p>
        </p:txBody>
      </p:sp>
    </p:spTree>
    <p:extLst>
      <p:ext uri="{BB962C8B-B14F-4D97-AF65-F5344CB8AC3E}">
        <p14:creationId xmlns:p14="http://schemas.microsoft.com/office/powerpoint/2010/main" val="113158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31</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19460" name="Resim 35"/>
          <p:cNvPicPr>
            <a:picLocks noChangeAspect="1" noChangeArrowheads="1"/>
          </p:cNvPicPr>
          <p:nvPr/>
        </p:nvPicPr>
        <p:blipFill>
          <a:blip r:embed="rId2">
            <a:extLst>
              <a:ext uri="{28A0092B-C50C-407E-A947-70E740481C1C}">
                <a14:useLocalDpi xmlns:a14="http://schemas.microsoft.com/office/drawing/2010/main" val="0"/>
              </a:ext>
            </a:extLst>
          </a:blip>
          <a:srcRect l="4765" t="38000" r="73720" b="48674"/>
          <a:stretch>
            <a:fillRect/>
          </a:stretch>
        </p:blipFill>
        <p:spPr bwMode="auto">
          <a:xfrm>
            <a:off x="616131" y="2970824"/>
            <a:ext cx="219392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Resim 40"/>
          <p:cNvPicPr>
            <a:picLocks noChangeAspect="1" noChangeArrowheads="1"/>
          </p:cNvPicPr>
          <p:nvPr/>
        </p:nvPicPr>
        <p:blipFill>
          <a:blip r:embed="rId3">
            <a:extLst>
              <a:ext uri="{28A0092B-C50C-407E-A947-70E740481C1C}">
                <a14:useLocalDpi xmlns:a14="http://schemas.microsoft.com/office/drawing/2010/main" val="0"/>
              </a:ext>
            </a:extLst>
          </a:blip>
          <a:srcRect r="47807" b="62987"/>
          <a:stretch>
            <a:fillRect/>
          </a:stretch>
        </p:blipFill>
        <p:spPr bwMode="auto">
          <a:xfrm>
            <a:off x="666397" y="4649249"/>
            <a:ext cx="4386688" cy="1745894"/>
          </a:xfrm>
          <a:prstGeom prst="rect">
            <a:avLst/>
          </a:prstGeom>
          <a:noFill/>
          <a:extLst>
            <a:ext uri="{909E8E84-426E-40DD-AFC4-6F175D3DCCD1}">
              <a14:hiddenFill xmlns:a14="http://schemas.microsoft.com/office/drawing/2010/main">
                <a:solidFill>
                  <a:srgbClr val="FFFFFF"/>
                </a:solidFill>
              </a14:hiddenFill>
            </a:ext>
          </a:extLst>
        </p:spPr>
      </p:pic>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3" name="Rectangle 5"/>
          <p:cNvSpPr>
            <a:spLocks noChangeArrowheads="1"/>
          </p:cNvSpPr>
          <p:nvPr/>
        </p:nvSpPr>
        <p:spPr bwMode="auto">
          <a:xfrm>
            <a:off x="589544" y="2437864"/>
            <a:ext cx="24724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Python</a:t>
            </a: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dosyası oluştur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1" name="Rectangle 8"/>
          <p:cNvSpPr>
            <a:spLocks noChangeArrowheads="1"/>
          </p:cNvSpPr>
          <p:nvPr/>
        </p:nvSpPr>
        <p:spPr bwMode="auto">
          <a:xfrm>
            <a:off x="589544" y="4010431"/>
            <a:ext cx="44410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Gerekli kütüphaneleri çağır, sunucuyu başlat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Rectangle 13"/>
          <p:cNvSpPr>
            <a:spLocks noChangeArrowheads="1"/>
          </p:cNvSpPr>
          <p:nvPr/>
        </p:nvSpPr>
        <p:spPr bwMode="auto">
          <a:xfrm>
            <a:off x="5779587" y="2486140"/>
            <a:ext cx="64124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Gerekli sunucu kodlarını yaz, ben proje için değişken alma ve modele gönderme işlemlerini yaptım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19468" name="Resim 44"/>
          <p:cNvPicPr>
            <a:picLocks noChangeAspect="1" noChangeArrowheads="1"/>
          </p:cNvPicPr>
          <p:nvPr/>
        </p:nvPicPr>
        <p:blipFill>
          <a:blip r:embed="rId4">
            <a:extLst>
              <a:ext uri="{28A0092B-C50C-407E-A947-70E740481C1C}">
                <a14:useLocalDpi xmlns:a14="http://schemas.microsoft.com/office/drawing/2010/main" val="0"/>
              </a:ext>
            </a:extLst>
          </a:blip>
          <a:srcRect t="-246" r="58080" b="15854"/>
          <a:stretch>
            <a:fillRect/>
          </a:stretch>
        </p:blipFill>
        <p:spPr bwMode="auto">
          <a:xfrm>
            <a:off x="5839692" y="3116249"/>
            <a:ext cx="3101108" cy="368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71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32</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0482" name="Resim 45"/>
          <p:cNvPicPr>
            <a:picLocks noChangeAspect="1" noChangeArrowheads="1"/>
          </p:cNvPicPr>
          <p:nvPr/>
        </p:nvPicPr>
        <p:blipFill>
          <a:blip r:embed="rId2">
            <a:extLst>
              <a:ext uri="{28A0092B-C50C-407E-A947-70E740481C1C}">
                <a14:useLocalDpi xmlns:a14="http://schemas.microsoft.com/office/drawing/2010/main" val="0"/>
              </a:ext>
            </a:extLst>
          </a:blip>
          <a:srcRect l="7217" t="24429" r="46143" b="64960"/>
          <a:stretch>
            <a:fillRect/>
          </a:stretch>
        </p:blipFill>
        <p:spPr bwMode="auto">
          <a:xfrm>
            <a:off x="598981" y="3134646"/>
            <a:ext cx="5860912" cy="750327"/>
          </a:xfrm>
          <a:prstGeom prst="rect">
            <a:avLst/>
          </a:prstGeom>
          <a:noFill/>
          <a:extLst>
            <a:ext uri="{909E8E84-426E-40DD-AFC4-6F175D3DCCD1}">
              <a14:hiddenFill xmlns:a14="http://schemas.microsoft.com/office/drawing/2010/main">
                <a:solidFill>
                  <a:srgbClr val="FFFFFF"/>
                </a:solidFill>
              </a14:hiddenFill>
            </a:ext>
          </a:extLst>
        </p:spPr>
      </p:pic>
      <p:pic>
        <p:nvPicPr>
          <p:cNvPr id="20481" name="Resim 48"/>
          <p:cNvPicPr>
            <a:picLocks noChangeAspect="1" noChangeArrowheads="1"/>
          </p:cNvPicPr>
          <p:nvPr/>
        </p:nvPicPr>
        <p:blipFill>
          <a:blip r:embed="rId3">
            <a:extLst>
              <a:ext uri="{28A0092B-C50C-407E-A947-70E740481C1C}">
                <a14:useLocalDpi xmlns:a14="http://schemas.microsoft.com/office/drawing/2010/main" val="0"/>
              </a:ext>
            </a:extLst>
          </a:blip>
          <a:srcRect l="4858" t="58730" r="31706" b="24738"/>
          <a:stretch>
            <a:fillRect/>
          </a:stretch>
        </p:blipFill>
        <p:spPr bwMode="auto">
          <a:xfrm>
            <a:off x="574357" y="5079817"/>
            <a:ext cx="6785270" cy="99574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479546" y="2463194"/>
            <a:ext cx="73770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Burada en önemli kısımlardan birisi sunucuya doğru model </a:t>
            </a:r>
            <a:r>
              <a:rPr kumimoji="0" lang="tr-TR"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urlsini</a:t>
            </a: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vermektir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479546" y="4130877"/>
            <a:ext cx="1171245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Son olarak kodu çalıştırıp gerekli port değerlerini alırız, bunlar bizim için önemlidir çünkü </a:t>
            </a:r>
            <a:r>
              <a:rPr kumimoji="0" lang="tr-TR" sz="18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flutter</a:t>
            </a: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projemizde bu port ve adres üzerinden sunucumuzu çağıracağız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1319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33</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1505" name="Resim 49"/>
          <p:cNvPicPr>
            <a:picLocks noChangeAspect="1" noChangeArrowheads="1"/>
          </p:cNvPicPr>
          <p:nvPr/>
        </p:nvPicPr>
        <p:blipFill rotWithShape="1">
          <a:blip r:embed="rId2">
            <a:extLst>
              <a:ext uri="{28A0092B-C50C-407E-A947-70E740481C1C}">
                <a14:useLocalDpi xmlns:a14="http://schemas.microsoft.com/office/drawing/2010/main" val="0"/>
              </a:ext>
            </a:extLst>
          </a:blip>
          <a:srcRect l="3501" r="58913" b="7957"/>
          <a:stretch/>
        </p:blipFill>
        <p:spPr bwMode="auto">
          <a:xfrm>
            <a:off x="5872480" y="2430449"/>
            <a:ext cx="3101628" cy="427300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Resim 50"/>
          <p:cNvPicPr>
            <a:picLocks noChangeAspect="1" noChangeArrowheads="1"/>
          </p:cNvPicPr>
          <p:nvPr/>
        </p:nvPicPr>
        <p:blipFill rotWithShape="1">
          <a:blip r:embed="rId3">
            <a:extLst>
              <a:ext uri="{28A0092B-C50C-407E-A947-70E740481C1C}">
                <a14:useLocalDpi xmlns:a14="http://schemas.microsoft.com/office/drawing/2010/main" val="0"/>
              </a:ext>
            </a:extLst>
          </a:blip>
          <a:srcRect l="8442" t="17323" r="64952" b="10426"/>
          <a:stretch/>
        </p:blipFill>
        <p:spPr bwMode="auto">
          <a:xfrm>
            <a:off x="9048666" y="2430449"/>
            <a:ext cx="2793500" cy="4275160"/>
          </a:xfrm>
          <a:prstGeom prst="rect">
            <a:avLst/>
          </a:prstGeom>
          <a:noFill/>
          <a:extLst>
            <a:ext uri="{909E8E84-426E-40DD-AFC4-6F175D3DCCD1}">
              <a14:hiddenFill xmlns:a14="http://schemas.microsoft.com/office/drawing/2010/main">
                <a:solidFill>
                  <a:srgbClr val="FFFFFF"/>
                </a:solidFill>
              </a14:hiddenFill>
            </a:ext>
          </a:extLst>
        </p:spPr>
      </p:pic>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2" name="Rectangle 4"/>
          <p:cNvSpPr>
            <a:spLocks noChangeArrowheads="1"/>
          </p:cNvSpPr>
          <p:nvPr/>
        </p:nvSpPr>
        <p:spPr bwMode="auto">
          <a:xfrm>
            <a:off x="431498" y="2369112"/>
            <a:ext cx="53282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Şimdi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Flutterda</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nasıl çağırıp kullandığımızı inceleyelim: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438987" y="2871731"/>
            <a:ext cx="45698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tr-TR" sz="18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Sunucuyu çağıran ve gerekli değişkenleri gönderen sınıf/fonksiyon oluştur, sunucuya istek at</a:t>
            </a:r>
          </a:p>
        </p:txBody>
      </p:sp>
    </p:spTree>
    <p:extLst>
      <p:ext uri="{BB962C8B-B14F-4D97-AF65-F5344CB8AC3E}">
        <p14:creationId xmlns:p14="http://schemas.microsoft.com/office/powerpoint/2010/main" val="17775809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34</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3" name="Rectangle 6"/>
          <p:cNvSpPr>
            <a:spLocks noChangeArrowheads="1"/>
          </p:cNvSpPr>
          <p:nvPr/>
        </p:nvSpPr>
        <p:spPr bwMode="auto">
          <a:xfrm>
            <a:off x="431498" y="2456057"/>
            <a:ext cx="11760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Sunucuyu kapamak için de </a:t>
            </a:r>
            <a:r>
              <a:rPr lang="tr-TR" dirty="0" smtClean="0">
                <a:latin typeface="Calibri" panose="020F0502020204030204" pitchFamily="34" charset="0"/>
                <a:ea typeface="Calibri" panose="020F0502020204030204" pitchFamily="34" charset="0"/>
                <a:cs typeface="Calibri" panose="020F0502020204030204" pitchFamily="34" charset="0"/>
              </a:rPr>
              <a:t>fonksiyon </a:t>
            </a:r>
            <a:r>
              <a:rPr lang="tr-TR" dirty="0">
                <a:latin typeface="Calibri" panose="020F0502020204030204" pitchFamily="34" charset="0"/>
                <a:ea typeface="Calibri" panose="020F0502020204030204" pitchFamily="34" charset="0"/>
                <a:cs typeface="Calibri" panose="020F0502020204030204" pitchFamily="34" charset="0"/>
              </a:rPr>
              <a:t>oluşturulur</a:t>
            </a:r>
          </a:p>
        </p:txBody>
      </p:sp>
      <p:pic>
        <p:nvPicPr>
          <p:cNvPr id="27" name="Resim 26"/>
          <p:cNvPicPr/>
          <p:nvPr/>
        </p:nvPicPr>
        <p:blipFill rotWithShape="1">
          <a:blip r:embed="rId2"/>
          <a:srcRect l="-277" t="76743" r="75291" b="5491"/>
          <a:stretch/>
        </p:blipFill>
        <p:spPr bwMode="auto">
          <a:xfrm>
            <a:off x="842241" y="2958213"/>
            <a:ext cx="3394479" cy="1357792"/>
          </a:xfrm>
          <a:prstGeom prst="rect">
            <a:avLst/>
          </a:prstGeom>
          <a:ln>
            <a:noFill/>
          </a:ln>
          <a:extLst>
            <a:ext uri="{53640926-AAD7-44D8-BBD7-CCE9431645EC}">
              <a14:shadowObscured xmlns:a14="http://schemas.microsoft.com/office/drawing/2010/main"/>
            </a:ext>
          </a:extLst>
        </p:spPr>
      </p:pic>
      <p:pic>
        <p:nvPicPr>
          <p:cNvPr id="28" name="Resim 27"/>
          <p:cNvPicPr/>
          <p:nvPr/>
        </p:nvPicPr>
        <p:blipFill rotWithShape="1">
          <a:blip r:embed="rId3" cstate="print">
            <a:extLst>
              <a:ext uri="{28A0092B-C50C-407E-A947-70E740481C1C}">
                <a14:useLocalDpi xmlns:a14="http://schemas.microsoft.com/office/drawing/2010/main" val="0"/>
              </a:ext>
            </a:extLst>
          </a:blip>
          <a:srcRect l="22626" t="17274" r="50167" b="38555"/>
          <a:stretch/>
        </p:blipFill>
        <p:spPr bwMode="auto">
          <a:xfrm>
            <a:off x="6986375" y="3116249"/>
            <a:ext cx="3879851" cy="3542161"/>
          </a:xfrm>
          <a:prstGeom prst="rect">
            <a:avLst/>
          </a:prstGeom>
          <a:ln>
            <a:noFill/>
          </a:ln>
          <a:extLst>
            <a:ext uri="{53640926-AAD7-44D8-BBD7-CCE9431645EC}">
              <a14:shadowObscured xmlns:a14="http://schemas.microsoft.com/office/drawing/2010/main"/>
            </a:ext>
          </a:extLst>
        </p:spPr>
      </p:pic>
      <p:sp>
        <p:nvSpPr>
          <p:cNvPr id="29" name="Metin kutusu 28"/>
          <p:cNvSpPr txBox="1"/>
          <p:nvPr/>
        </p:nvSpPr>
        <p:spPr>
          <a:xfrm>
            <a:off x="431498" y="4572724"/>
            <a:ext cx="6429254" cy="2031325"/>
          </a:xfrm>
          <a:prstGeom prst="rect">
            <a:avLst/>
          </a:prstGeom>
          <a:noFill/>
        </p:spPr>
        <p:txBody>
          <a:bodyPr wrap="square" rtlCol="0">
            <a:spAutoFit/>
          </a:bodyPr>
          <a:lstStyle/>
          <a:p>
            <a:pPr marL="285750" indent="-285750"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Sunucuyu çalıştıracağımız yerde çağıralım ve değişkenleri doğru formatta </a:t>
            </a:r>
            <a:r>
              <a:rPr lang="tr-TR" dirty="0" smtClean="0">
                <a:latin typeface="Calibri" panose="020F0502020204030204" pitchFamily="34" charset="0"/>
                <a:ea typeface="Calibri" panose="020F0502020204030204" pitchFamily="34" charset="0"/>
                <a:cs typeface="Calibri" panose="020F0502020204030204" pitchFamily="34" charset="0"/>
              </a:rPr>
              <a:t>gönderelim.</a:t>
            </a:r>
            <a:r>
              <a:rPr lang="tr-TR" dirty="0">
                <a:latin typeface="Calibri" panose="020F0502020204030204" pitchFamily="34" charset="0"/>
                <a:ea typeface="Calibri" panose="020F0502020204030204" pitchFamily="34" charset="0"/>
                <a:cs typeface="Calibri" panose="020F0502020204030204" pitchFamily="34" charset="0"/>
              </a:rPr>
              <a:t> Ben burada önce _</a:t>
            </a:r>
            <a:r>
              <a:rPr lang="tr-TR" dirty="0" err="1">
                <a:latin typeface="Calibri" panose="020F0502020204030204" pitchFamily="34" charset="0"/>
                <a:ea typeface="Calibri" panose="020F0502020204030204" pitchFamily="34" charset="0"/>
                <a:cs typeface="Calibri" panose="020F0502020204030204" pitchFamily="34" charset="0"/>
              </a:rPr>
              <a:t>formKey</a:t>
            </a:r>
            <a:r>
              <a:rPr lang="tr-TR" dirty="0">
                <a:latin typeface="Calibri" panose="020F0502020204030204" pitchFamily="34" charset="0"/>
                <a:ea typeface="Calibri" panose="020F0502020204030204" pitchFamily="34" charset="0"/>
                <a:cs typeface="Calibri" panose="020F0502020204030204" pitchFamily="34" charset="0"/>
              </a:rPr>
              <a:t> ile </a:t>
            </a:r>
            <a:r>
              <a:rPr lang="tr-TR" dirty="0" err="1">
                <a:latin typeface="Calibri" panose="020F0502020204030204" pitchFamily="34" charset="0"/>
                <a:ea typeface="Calibri" panose="020F0502020204030204" pitchFamily="34" charset="0"/>
                <a:cs typeface="Calibri" panose="020F0502020204030204" pitchFamily="34" charset="0"/>
              </a:rPr>
              <a:t>inputların</a:t>
            </a:r>
            <a:r>
              <a:rPr lang="tr-TR" dirty="0">
                <a:latin typeface="Calibri" panose="020F0502020204030204" pitchFamily="34" charset="0"/>
                <a:ea typeface="Calibri" panose="020F0502020204030204" pitchFamily="34" charset="0"/>
                <a:cs typeface="Calibri" panose="020F0502020204030204" pitchFamily="34" charset="0"/>
              </a:rPr>
              <a:t> kontrolünü yapıp ondan sonra sunucuya istek atıyorum.  </a:t>
            </a:r>
            <a:r>
              <a:rPr lang="tr-TR" dirty="0" smtClean="0">
                <a:latin typeface="Calibri" panose="020F0502020204030204" pitchFamily="34" charset="0"/>
                <a:ea typeface="Calibri" panose="020F0502020204030204" pitchFamily="34" charset="0"/>
                <a:cs typeface="Calibri" panose="020F0502020204030204" pitchFamily="34" charset="0"/>
              </a:rPr>
              <a:t>Uygulama </a:t>
            </a:r>
            <a:r>
              <a:rPr lang="tr-TR" dirty="0">
                <a:latin typeface="Calibri" panose="020F0502020204030204" pitchFamily="34" charset="0"/>
                <a:ea typeface="Calibri" panose="020F0502020204030204" pitchFamily="34" charset="0"/>
                <a:cs typeface="Calibri" panose="020F0502020204030204" pitchFamily="34" charset="0"/>
              </a:rPr>
              <a:t>içerisinde istenilen </a:t>
            </a:r>
            <a:r>
              <a:rPr lang="tr-TR" dirty="0" err="1">
                <a:latin typeface="Calibri" panose="020F0502020204030204" pitchFamily="34" charset="0"/>
                <a:ea typeface="Calibri" panose="020F0502020204030204" pitchFamily="34" charset="0"/>
                <a:cs typeface="Calibri" panose="020F0502020204030204" pitchFamily="34" charset="0"/>
              </a:rPr>
              <a:t>inputları</a:t>
            </a:r>
            <a:r>
              <a:rPr lang="tr-TR" dirty="0">
                <a:latin typeface="Calibri" panose="020F0502020204030204" pitchFamily="34" charset="0"/>
                <a:ea typeface="Calibri" panose="020F0502020204030204" pitchFamily="34" charset="0"/>
                <a:cs typeface="Calibri" panose="020F0502020204030204" pitchFamily="34" charset="0"/>
              </a:rPr>
              <a:t> gelen kategoriye göre </a:t>
            </a:r>
            <a:r>
              <a:rPr lang="tr-TR" dirty="0" err="1">
                <a:latin typeface="Calibri" panose="020F0502020204030204" pitchFamily="34" charset="0"/>
                <a:ea typeface="Calibri" panose="020F0502020204030204" pitchFamily="34" charset="0"/>
                <a:cs typeface="Calibri" panose="020F0502020204030204" pitchFamily="34" charset="0"/>
              </a:rPr>
              <a:t>if</a:t>
            </a:r>
            <a:r>
              <a:rPr lang="tr-TR" dirty="0">
                <a:latin typeface="Calibri" panose="020F0502020204030204" pitchFamily="34" charset="0"/>
                <a:ea typeface="Calibri" panose="020F0502020204030204" pitchFamily="34" charset="0"/>
                <a:cs typeface="Calibri" panose="020F0502020204030204" pitchFamily="34" charset="0"/>
              </a:rPr>
              <a:t>-else yapısında gönderiyorum. </a:t>
            </a:r>
          </a:p>
          <a:p>
            <a:pPr marL="285750" lvl="0" indent="-285750">
              <a:buFont typeface="Arial" panose="020B0604020202020204" pitchFamily="34" charset="0"/>
              <a:buChar char="•"/>
            </a:pPr>
            <a:endParaRPr lang="tr-TR"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9453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35</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29" name="İçerik Yer Tutucusu 2"/>
          <p:cNvSpPr>
            <a:spLocks noGrp="1"/>
          </p:cNvSpPr>
          <p:nvPr>
            <p:ph idx="1"/>
          </p:nvPr>
        </p:nvSpPr>
        <p:spPr>
          <a:xfrm>
            <a:off x="1154954" y="2603500"/>
            <a:ext cx="8825659" cy="3416300"/>
          </a:xfrm>
        </p:spPr>
        <p:txBody>
          <a:bodyPr>
            <a:normAutofit/>
          </a:bodyPr>
          <a:lstStyle/>
          <a:p>
            <a:pPr marL="342900" lvl="2" indent="-342900" algn="just"/>
            <a:r>
              <a:rPr lang="tr-TR" sz="1800" b="1" dirty="0" smtClean="0">
                <a:latin typeface="Calibri" panose="020F0502020204030204" pitchFamily="34" charset="0"/>
                <a:ea typeface="Calibri" panose="020F0502020204030204" pitchFamily="34" charset="0"/>
                <a:cs typeface="Calibri" panose="020F0502020204030204" pitchFamily="34" charset="0"/>
              </a:rPr>
              <a:t>Regresyon Model İncelemesi</a:t>
            </a:r>
          </a:p>
          <a:p>
            <a:pPr algn="just">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Projemde </a:t>
            </a:r>
            <a:r>
              <a:rPr lang="tr-TR" dirty="0" err="1">
                <a:latin typeface="Calibri" panose="020F0502020204030204" pitchFamily="34" charset="0"/>
                <a:ea typeface="Calibri" panose="020F0502020204030204" pitchFamily="34" charset="0"/>
                <a:cs typeface="Calibri" panose="020F0502020204030204" pitchFamily="34" charset="0"/>
              </a:rPr>
              <a:t>Pandas</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Matplotlib</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Seaborn</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TensorFlow</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Sequential</a:t>
            </a:r>
            <a:r>
              <a:rPr lang="tr-TR" dirty="0">
                <a:latin typeface="Calibri" panose="020F0502020204030204" pitchFamily="34" charset="0"/>
                <a:ea typeface="Calibri" panose="020F0502020204030204" pitchFamily="34" charset="0"/>
                <a:cs typeface="Calibri" panose="020F0502020204030204" pitchFamily="34" charset="0"/>
              </a:rPr>
              <a:t> ve Dense kütüphanelerini kullandım. </a:t>
            </a:r>
            <a:r>
              <a:rPr lang="tr-TR" dirty="0" err="1">
                <a:latin typeface="Calibri" panose="020F0502020204030204" pitchFamily="34" charset="0"/>
                <a:ea typeface="Calibri" panose="020F0502020204030204" pitchFamily="34" charset="0"/>
                <a:cs typeface="Calibri" panose="020F0502020204030204" pitchFamily="34" charset="0"/>
              </a:rPr>
              <a:t>Pandas</a:t>
            </a:r>
            <a:r>
              <a:rPr lang="tr-TR" dirty="0">
                <a:latin typeface="Calibri" panose="020F0502020204030204" pitchFamily="34" charset="0"/>
                <a:ea typeface="Calibri" panose="020F0502020204030204" pitchFamily="34" charset="0"/>
                <a:cs typeface="Calibri" panose="020F0502020204030204" pitchFamily="34" charset="0"/>
              </a:rPr>
              <a:t> kütüphanesini verileri işlemek için, </a:t>
            </a:r>
            <a:r>
              <a:rPr lang="tr-TR" dirty="0" err="1">
                <a:latin typeface="Calibri" panose="020F0502020204030204" pitchFamily="34" charset="0"/>
                <a:ea typeface="Calibri" panose="020F0502020204030204" pitchFamily="34" charset="0"/>
                <a:cs typeface="Calibri" panose="020F0502020204030204" pitchFamily="34" charset="0"/>
              </a:rPr>
              <a:t>Matplotlib</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Seaborn</a:t>
            </a:r>
            <a:r>
              <a:rPr lang="tr-TR" dirty="0">
                <a:latin typeface="Calibri" panose="020F0502020204030204" pitchFamily="34" charset="0"/>
                <a:ea typeface="Calibri" panose="020F0502020204030204" pitchFamily="34" charset="0"/>
                <a:cs typeface="Calibri" panose="020F0502020204030204" pitchFamily="34" charset="0"/>
              </a:rPr>
              <a:t> kütüphaneleri ise verilerden tablo ve grafik çıkarmak için kullandım. </a:t>
            </a:r>
            <a:r>
              <a:rPr lang="tr-TR" dirty="0" err="1">
                <a:latin typeface="Calibri" panose="020F0502020204030204" pitchFamily="34" charset="0"/>
                <a:ea typeface="Calibri" panose="020F0502020204030204" pitchFamily="34" charset="0"/>
                <a:cs typeface="Calibri" panose="020F0502020204030204" pitchFamily="34" charset="0"/>
              </a:rPr>
              <a:t>TensorFlow</a:t>
            </a:r>
            <a:r>
              <a:rPr lang="tr-TR" dirty="0">
                <a:latin typeface="Calibri" panose="020F0502020204030204" pitchFamily="34" charset="0"/>
                <a:ea typeface="Calibri" panose="020F0502020204030204" pitchFamily="34" charset="0"/>
                <a:cs typeface="Calibri" panose="020F0502020204030204" pitchFamily="34" charset="0"/>
              </a:rPr>
              <a:t>, , </a:t>
            </a:r>
            <a:r>
              <a:rPr lang="tr-TR" dirty="0" err="1">
                <a:latin typeface="Calibri" panose="020F0502020204030204" pitchFamily="34" charset="0"/>
                <a:ea typeface="Calibri" panose="020F0502020204030204" pitchFamily="34" charset="0"/>
                <a:cs typeface="Calibri" panose="020F0502020204030204" pitchFamily="34" charset="0"/>
              </a:rPr>
              <a:t>Sequential</a:t>
            </a:r>
            <a:r>
              <a:rPr lang="tr-TR" dirty="0">
                <a:latin typeface="Calibri" panose="020F0502020204030204" pitchFamily="34" charset="0"/>
                <a:ea typeface="Calibri" panose="020F0502020204030204" pitchFamily="34" charset="0"/>
                <a:cs typeface="Calibri" panose="020F0502020204030204" pitchFamily="34" charset="0"/>
              </a:rPr>
              <a:t> ve Dense kütüphanelerini ise modeli oluşturmak ve eğitmek için kullandım. </a:t>
            </a:r>
          </a:p>
          <a:p>
            <a:pPr algn="just">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Modeli </a:t>
            </a:r>
            <a:r>
              <a:rPr lang="tr-TR" dirty="0">
                <a:latin typeface="Calibri" panose="020F0502020204030204" pitchFamily="34" charset="0"/>
                <a:ea typeface="Calibri" panose="020F0502020204030204" pitchFamily="34" charset="0"/>
                <a:cs typeface="Calibri" panose="020F0502020204030204" pitchFamily="34" charset="0"/>
              </a:rPr>
              <a:t>eğitmeden önce </a:t>
            </a:r>
            <a:r>
              <a:rPr lang="tr-TR" dirty="0" err="1">
                <a:latin typeface="Calibri" panose="020F0502020204030204" pitchFamily="34" charset="0"/>
                <a:ea typeface="Calibri" panose="020F0502020204030204" pitchFamily="34" charset="0"/>
                <a:cs typeface="Calibri" panose="020F0502020204030204" pitchFamily="34" charset="0"/>
              </a:rPr>
              <a:t>datasette</a:t>
            </a:r>
            <a:r>
              <a:rPr lang="tr-TR" dirty="0">
                <a:latin typeface="Calibri" panose="020F0502020204030204" pitchFamily="34" charset="0"/>
                <a:ea typeface="Calibri" panose="020F0502020204030204" pitchFamily="34" charset="0"/>
                <a:cs typeface="Calibri" panose="020F0502020204030204" pitchFamily="34" charset="0"/>
              </a:rPr>
              <a:t> boş değer olup olmadığına bakmamız gerekir aksi halde model eğitimi başarılı olmaz yani doğrudan modelimiz başarısız olur. Eğer boş değer var ise ya bu değerleri içeren satırları silmeliyiz ya da bu değerleri ortalama değerler ile doldurmalıyız. Ben ortalama değer ile doldurmayı tercih ettim. </a:t>
            </a: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03395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36</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pic>
        <p:nvPicPr>
          <p:cNvPr id="22529" name="Resim 57"/>
          <p:cNvPicPr>
            <a:picLocks noChangeAspect="1" noChangeArrowheads="1"/>
          </p:cNvPicPr>
          <p:nvPr/>
        </p:nvPicPr>
        <p:blipFill>
          <a:blip r:embed="rId2">
            <a:extLst>
              <a:ext uri="{28A0092B-C50C-407E-A947-70E740481C1C}">
                <a14:useLocalDpi xmlns:a14="http://schemas.microsoft.com/office/drawing/2010/main" val="0"/>
              </a:ext>
            </a:extLst>
          </a:blip>
          <a:srcRect l="6247" t="25417" r="79456" b="44727"/>
          <a:stretch>
            <a:fillRect/>
          </a:stretch>
        </p:blipFill>
        <p:spPr bwMode="auto">
          <a:xfrm>
            <a:off x="479546" y="2564779"/>
            <a:ext cx="2700161" cy="319216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Resim 58"/>
          <p:cNvPicPr>
            <a:picLocks noChangeAspect="1" noChangeArrowheads="1"/>
          </p:cNvPicPr>
          <p:nvPr/>
        </p:nvPicPr>
        <p:blipFill>
          <a:blip r:embed="rId3">
            <a:extLst>
              <a:ext uri="{28A0092B-C50C-407E-A947-70E740481C1C}">
                <a14:useLocalDpi xmlns:a14="http://schemas.microsoft.com/office/drawing/2010/main" val="0"/>
              </a:ext>
            </a:extLst>
          </a:blip>
          <a:srcRect l="3609" t="56805" r="66408" b="36829"/>
          <a:stretch>
            <a:fillRect/>
          </a:stretch>
        </p:blipFill>
        <p:spPr bwMode="auto">
          <a:xfrm>
            <a:off x="3377900" y="2649219"/>
            <a:ext cx="5060607" cy="603290"/>
          </a:xfrm>
          <a:prstGeom prst="rect">
            <a:avLst/>
          </a:prstGeom>
          <a:noFill/>
          <a:extLst>
            <a:ext uri="{909E8E84-426E-40DD-AFC4-6F175D3DCCD1}">
              <a14:hiddenFill xmlns:a14="http://schemas.microsoft.com/office/drawing/2010/main">
                <a:solidFill>
                  <a:srgbClr val="FFFFFF"/>
                </a:solidFill>
              </a14:hiddenFill>
            </a:ext>
          </a:extLst>
        </p:spPr>
      </p:pic>
      <p:sp>
        <p:nvSpPr>
          <p:cNvPr id="27" name="Metin Kutusu 59"/>
          <p:cNvSpPr txBox="1"/>
          <p:nvPr/>
        </p:nvSpPr>
        <p:spPr>
          <a:xfrm>
            <a:off x="4632343" y="3882706"/>
            <a:ext cx="460023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33 Ortalama değer ile doldurma</a:t>
            </a:r>
          </a:p>
        </p:txBody>
      </p:sp>
      <p:pic>
        <p:nvPicPr>
          <p:cNvPr id="22530" name="Resim 62"/>
          <p:cNvPicPr>
            <a:picLocks noChangeAspect="1" noChangeArrowheads="1"/>
          </p:cNvPicPr>
          <p:nvPr/>
        </p:nvPicPr>
        <p:blipFill>
          <a:blip r:embed="rId4">
            <a:extLst>
              <a:ext uri="{28A0092B-C50C-407E-A947-70E740481C1C}">
                <a14:useLocalDpi xmlns:a14="http://schemas.microsoft.com/office/drawing/2010/main" val="0"/>
              </a:ext>
            </a:extLst>
          </a:blip>
          <a:srcRect l="4303" t="31091" r="18658" b="30167"/>
          <a:stretch>
            <a:fillRect/>
          </a:stretch>
        </p:blipFill>
        <p:spPr bwMode="auto">
          <a:xfrm>
            <a:off x="3377901" y="3330256"/>
            <a:ext cx="7801764" cy="22081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p:cNvSpPr>
            <a:spLocks noChangeArrowheads="1"/>
          </p:cNvSpPr>
          <p:nvPr/>
        </p:nvSpPr>
        <p:spPr bwMode="auto">
          <a:xfrm>
            <a:off x="1477662" y="2190431"/>
            <a:ext cx="22491573" cy="843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sp>
        <p:nvSpPr>
          <p:cNvPr id="13" name="Rectangle 9"/>
          <p:cNvSpPr>
            <a:spLocks noChangeArrowheads="1"/>
          </p:cNvSpPr>
          <p:nvPr/>
        </p:nvSpPr>
        <p:spPr bwMode="auto">
          <a:xfrm>
            <a:off x="1760238" y="2647631"/>
            <a:ext cx="138633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spTree>
    <p:extLst>
      <p:ext uri="{BB962C8B-B14F-4D97-AF65-F5344CB8AC3E}">
        <p14:creationId xmlns:p14="http://schemas.microsoft.com/office/powerpoint/2010/main" val="4188516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37</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29" name="İçerik Yer Tutucusu 2"/>
          <p:cNvSpPr>
            <a:spLocks noGrp="1"/>
          </p:cNvSpPr>
          <p:nvPr>
            <p:ph idx="1"/>
          </p:nvPr>
        </p:nvSpPr>
        <p:spPr>
          <a:xfrm>
            <a:off x="1154954" y="2603500"/>
            <a:ext cx="8825659" cy="3416300"/>
          </a:xfrm>
        </p:spPr>
        <p:txBody>
          <a:bodyPr>
            <a:normAutofit/>
          </a:bodyPr>
          <a:lstStyle/>
          <a:p>
            <a:pPr>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Şekillerde </a:t>
            </a:r>
            <a:r>
              <a:rPr lang="tr-TR" dirty="0">
                <a:latin typeface="Calibri" panose="020F0502020204030204" pitchFamily="34" charset="0"/>
                <a:ea typeface="Calibri" panose="020F0502020204030204" pitchFamily="34" charset="0"/>
                <a:cs typeface="Calibri" panose="020F0502020204030204" pitchFamily="34" charset="0"/>
              </a:rPr>
              <a:t>de görüldüğü üzere sütunlarımızda uygunsuz karakter </a:t>
            </a:r>
            <a:r>
              <a:rPr lang="tr-TR" dirty="0" smtClean="0">
                <a:latin typeface="Calibri" panose="020F0502020204030204" pitchFamily="34" charset="0"/>
                <a:ea typeface="Calibri" panose="020F0502020204030204" pitchFamily="34" charset="0"/>
                <a:cs typeface="Calibri" panose="020F0502020204030204" pitchFamily="34" charset="0"/>
              </a:rPr>
              <a:t>varsa </a:t>
            </a:r>
            <a:r>
              <a:rPr lang="tr-TR" dirty="0">
                <a:latin typeface="Calibri" panose="020F0502020204030204" pitchFamily="34" charset="0"/>
                <a:ea typeface="Calibri" panose="020F0502020204030204" pitchFamily="34" charset="0"/>
                <a:cs typeface="Calibri" panose="020F0502020204030204" pitchFamily="34" charset="0"/>
              </a:rPr>
              <a:t>bunları çıkarıp sütun değerlerini float64 veya in64’ e çevirmeliyiz. Benim </a:t>
            </a:r>
            <a:r>
              <a:rPr lang="tr-TR" dirty="0" err="1">
                <a:latin typeface="Calibri" panose="020F0502020204030204" pitchFamily="34" charset="0"/>
                <a:ea typeface="Calibri" panose="020F0502020204030204" pitchFamily="34" charset="0"/>
                <a:cs typeface="Calibri" panose="020F0502020204030204" pitchFamily="34" charset="0"/>
              </a:rPr>
              <a:t>datasetimde</a:t>
            </a:r>
            <a:r>
              <a:rPr lang="tr-TR" dirty="0">
                <a:latin typeface="Calibri" panose="020F0502020204030204" pitchFamily="34" charset="0"/>
                <a:ea typeface="Calibri" panose="020F0502020204030204" pitchFamily="34" charset="0"/>
                <a:cs typeface="Calibri" panose="020F0502020204030204" pitchFamily="34" charset="0"/>
              </a:rPr>
              <a:t> fiyat sütunumdaki veriler “$36,945 ”  bu formatta olduğu için ‘$’ işaretini kaldırıp ‘,’ yerine de ‘.’ ekledim. Bu şekilde sütunu </a:t>
            </a:r>
            <a:r>
              <a:rPr lang="tr-TR" dirty="0" err="1">
                <a:latin typeface="Calibri" panose="020F0502020204030204" pitchFamily="34" charset="0"/>
                <a:ea typeface="Calibri" panose="020F0502020204030204" pitchFamily="34" charset="0"/>
                <a:cs typeface="Calibri" panose="020F0502020204030204" pitchFamily="34" charset="0"/>
              </a:rPr>
              <a:t>float</a:t>
            </a:r>
            <a:r>
              <a:rPr lang="tr-TR" dirty="0">
                <a:latin typeface="Calibri" panose="020F0502020204030204" pitchFamily="34" charset="0"/>
                <a:ea typeface="Calibri" panose="020F0502020204030204" pitchFamily="34" charset="0"/>
                <a:cs typeface="Calibri" panose="020F0502020204030204" pitchFamily="34" charset="0"/>
              </a:rPr>
              <a:t> yapmamız olası hale gelir.  </a:t>
            </a:r>
          </a:p>
          <a:p>
            <a:pPr>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Daha </a:t>
            </a:r>
            <a:r>
              <a:rPr lang="tr-TR" dirty="0">
                <a:latin typeface="Calibri" panose="020F0502020204030204" pitchFamily="34" charset="0"/>
                <a:ea typeface="Calibri" panose="020F0502020204030204" pitchFamily="34" charset="0"/>
                <a:cs typeface="Calibri" panose="020F0502020204030204" pitchFamily="34" charset="0"/>
              </a:rPr>
              <a:t>sonra sütunlarımızı </a:t>
            </a:r>
            <a:r>
              <a:rPr lang="tr-TR" dirty="0" err="1">
                <a:latin typeface="Calibri" panose="020F0502020204030204" pitchFamily="34" charset="0"/>
                <a:ea typeface="Calibri" panose="020F0502020204030204" pitchFamily="34" charset="0"/>
                <a:cs typeface="Calibri" panose="020F0502020204030204" pitchFamily="34" charset="0"/>
              </a:rPr>
              <a:t>float</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int’e</a:t>
            </a:r>
            <a:r>
              <a:rPr lang="tr-TR" dirty="0">
                <a:latin typeface="Calibri" panose="020F0502020204030204" pitchFamily="34" charset="0"/>
                <a:ea typeface="Calibri" panose="020F0502020204030204" pitchFamily="34" charset="0"/>
                <a:cs typeface="Calibri" panose="020F0502020204030204" pitchFamily="34" charset="0"/>
              </a:rPr>
              <a:t> çevirelim bunun için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kullandım, ve her değerin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değerini de not aldım çünkü kullanıcı </a:t>
            </a:r>
            <a:r>
              <a:rPr lang="tr-TR" dirty="0" err="1">
                <a:latin typeface="Calibri" panose="020F0502020204030204" pitchFamily="34" charset="0"/>
                <a:ea typeface="Calibri" panose="020F0502020204030204" pitchFamily="34" charset="0"/>
                <a:cs typeface="Calibri" panose="020F0502020204030204" pitchFamily="34" charset="0"/>
              </a:rPr>
              <a:t>arayüzü</a:t>
            </a:r>
            <a:r>
              <a:rPr lang="tr-TR" dirty="0">
                <a:latin typeface="Calibri" panose="020F0502020204030204" pitchFamily="34" charset="0"/>
                <a:ea typeface="Calibri" panose="020F0502020204030204" pitchFamily="34" charset="0"/>
                <a:cs typeface="Calibri" panose="020F0502020204030204" pitchFamily="34" charset="0"/>
              </a:rPr>
              <a:t> tarafında ihtiyacımız var.</a:t>
            </a: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08868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38</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29" name="İçerik Yer Tutucusu 2"/>
          <p:cNvSpPr>
            <a:spLocks noGrp="1"/>
          </p:cNvSpPr>
          <p:nvPr>
            <p:ph idx="1"/>
          </p:nvPr>
        </p:nvSpPr>
        <p:spPr>
          <a:xfrm>
            <a:off x="479546" y="2352594"/>
            <a:ext cx="11255254" cy="3416300"/>
          </a:xfrm>
        </p:spPr>
        <p:txBody>
          <a:bodyPr>
            <a:normAutofit/>
          </a:bodyPr>
          <a:lstStyle/>
          <a:p>
            <a:pPr>
              <a:buFont typeface="Arial" panose="020B0604020202020204" pitchFamily="34" charset="0"/>
              <a:buChar char="•"/>
            </a:pPr>
            <a:r>
              <a:rPr lang="tr-TR" dirty="0" smtClean="0">
                <a:latin typeface="Calibri" panose="020F0502020204030204" pitchFamily="34" charset="0"/>
                <a:ea typeface="Calibri" panose="020F0502020204030204" pitchFamily="34" charset="0"/>
                <a:cs typeface="Calibri" panose="020F0502020204030204" pitchFamily="34" charset="0"/>
              </a:rPr>
              <a:t>Şekilde </a:t>
            </a:r>
            <a:r>
              <a:rPr lang="tr-TR" dirty="0" err="1" smtClean="0">
                <a:latin typeface="Calibri" panose="020F0502020204030204" pitchFamily="34" charset="0"/>
                <a:ea typeface="Calibri" panose="020F0502020204030204" pitchFamily="34" charset="0"/>
                <a:cs typeface="Calibri" panose="020F0502020204030204" pitchFamily="34" charset="0"/>
              </a:rPr>
              <a:t>label</a:t>
            </a:r>
            <a:r>
              <a:rPr lang="tr-TR" dirty="0" smtClean="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nasıl yapılır ve her değerin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değeri nasıl yazdırılır gözükmektedir. Burada </a:t>
            </a:r>
            <a:r>
              <a:rPr lang="tr-TR" dirty="0" err="1">
                <a:latin typeface="Calibri" panose="020F0502020204030204" pitchFamily="34" charset="0"/>
                <a:ea typeface="Calibri" panose="020F0502020204030204" pitchFamily="34" charset="0"/>
                <a:cs typeface="Calibri" panose="020F0502020204030204" pitchFamily="34" charset="0"/>
              </a:rPr>
              <a:t>label_encoder</a:t>
            </a:r>
            <a:r>
              <a:rPr lang="tr-TR" dirty="0">
                <a:latin typeface="Calibri" panose="020F0502020204030204" pitchFamily="34" charset="0"/>
                <a:ea typeface="Calibri" panose="020F0502020204030204" pitchFamily="34" charset="0"/>
                <a:cs typeface="Calibri" panose="020F0502020204030204" pitchFamily="34" charset="0"/>
              </a:rPr>
              <a:t> fonksiyonu ile sütun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encoder</a:t>
            </a:r>
            <a:r>
              <a:rPr lang="tr-TR" dirty="0">
                <a:latin typeface="Calibri" panose="020F0502020204030204" pitchFamily="34" charset="0"/>
                <a:ea typeface="Calibri" panose="020F0502020204030204" pitchFamily="34" charset="0"/>
                <a:cs typeface="Calibri" panose="020F0502020204030204" pitchFamily="34" charset="0"/>
              </a:rPr>
              <a:t> yapılır, yani </a:t>
            </a:r>
            <a:r>
              <a:rPr lang="tr-TR" dirty="0" err="1">
                <a:latin typeface="Calibri" panose="020F0502020204030204" pitchFamily="34" charset="0"/>
                <a:ea typeface="Calibri" panose="020F0502020204030204" pitchFamily="34" charset="0"/>
                <a:cs typeface="Calibri" panose="020F0502020204030204" pitchFamily="34" charset="0"/>
              </a:rPr>
              <a:t>fnksiyon</a:t>
            </a:r>
            <a:r>
              <a:rPr lang="tr-TR" dirty="0">
                <a:latin typeface="Calibri" panose="020F0502020204030204" pitchFamily="34" charset="0"/>
                <a:ea typeface="Calibri" panose="020F0502020204030204" pitchFamily="34" charset="0"/>
                <a:cs typeface="Calibri" panose="020F0502020204030204" pitchFamily="34" charset="0"/>
              </a:rPr>
              <a:t> kendi aralarında değerleri spesifik sayılar ile eşleştirir. Daha sonra hangi değer hangi sayı ile eşleşmiş bulmamız ve yazdırmamız için bir </a:t>
            </a:r>
            <a:r>
              <a:rPr lang="tr-TR" dirty="0" err="1">
                <a:latin typeface="Calibri" panose="020F0502020204030204" pitchFamily="34" charset="0"/>
                <a:ea typeface="Calibri" panose="020F0502020204030204" pitchFamily="34" charset="0"/>
                <a:cs typeface="Calibri" panose="020F0502020204030204" pitchFamily="34" charset="0"/>
              </a:rPr>
              <a:t>for</a:t>
            </a:r>
            <a:r>
              <a:rPr lang="tr-TR" dirty="0">
                <a:latin typeface="Calibri" panose="020F0502020204030204" pitchFamily="34" charset="0"/>
                <a:ea typeface="Calibri" panose="020F0502020204030204" pitchFamily="34" charset="0"/>
                <a:cs typeface="Calibri" panose="020F0502020204030204" pitchFamily="34" charset="0"/>
              </a:rPr>
              <a:t> döngüsü yazarız, bu döngü değer ve değerin karşılığını ekrana yazdırır. Değer ve karşılığını ilk olarak </a:t>
            </a:r>
            <a:r>
              <a:rPr lang="tr-TR" dirty="0" err="1">
                <a:latin typeface="Calibri" panose="020F0502020204030204" pitchFamily="34" charset="0"/>
                <a:ea typeface="Calibri" panose="020F0502020204030204" pitchFamily="34" charset="0"/>
                <a:cs typeface="Calibri" panose="020F0502020204030204" pitchFamily="34" charset="0"/>
              </a:rPr>
              <a:t>mape</a:t>
            </a:r>
            <a:r>
              <a:rPr lang="tr-TR" dirty="0">
                <a:latin typeface="Calibri" panose="020F0502020204030204" pitchFamily="34" charset="0"/>
                <a:ea typeface="Calibri" panose="020F0502020204030204" pitchFamily="34" charset="0"/>
                <a:cs typeface="Calibri" panose="020F0502020204030204" pitchFamily="34" charset="0"/>
              </a:rPr>
              <a:t> atarız ve bu </a:t>
            </a:r>
            <a:r>
              <a:rPr lang="tr-TR" dirty="0" err="1">
                <a:latin typeface="Calibri" panose="020F0502020204030204" pitchFamily="34" charset="0"/>
                <a:ea typeface="Calibri" panose="020F0502020204030204" pitchFamily="34" charset="0"/>
                <a:cs typeface="Calibri" panose="020F0502020204030204" pitchFamily="34" charset="0"/>
              </a:rPr>
              <a:t>mapi</a:t>
            </a:r>
            <a:r>
              <a:rPr lang="tr-TR" dirty="0">
                <a:latin typeface="Calibri" panose="020F0502020204030204" pitchFamily="34" charset="0"/>
                <a:ea typeface="Calibri" panose="020F0502020204030204" pitchFamily="34" charset="0"/>
                <a:cs typeface="Calibri" panose="020F0502020204030204" pitchFamily="34" charset="0"/>
              </a:rPr>
              <a:t> döngüye göndeririz. Burada </a:t>
            </a:r>
            <a:r>
              <a:rPr lang="tr-TR" dirty="0" err="1">
                <a:latin typeface="Calibri" panose="020F0502020204030204" pitchFamily="34" charset="0"/>
                <a:ea typeface="Calibri" panose="020F0502020204030204" pitchFamily="34" charset="0"/>
                <a:cs typeface="Calibri" panose="020F0502020204030204" pitchFamily="34" charset="0"/>
              </a:rPr>
              <a:t>dict</a:t>
            </a:r>
            <a:r>
              <a:rPr lang="tr-TR" dirty="0">
                <a:latin typeface="Calibri" panose="020F0502020204030204" pitchFamily="34" charset="0"/>
                <a:ea typeface="Calibri" panose="020F0502020204030204" pitchFamily="34" charset="0"/>
                <a:cs typeface="Calibri" panose="020F0502020204030204" pitchFamily="34" charset="0"/>
              </a:rPr>
              <a:t> fonksiyonu </a:t>
            </a:r>
            <a:r>
              <a:rPr lang="tr-TR" dirty="0" err="1">
                <a:latin typeface="Calibri" panose="020F0502020204030204" pitchFamily="34" charset="0"/>
                <a:ea typeface="Calibri" panose="020F0502020204030204" pitchFamily="34" charset="0"/>
                <a:cs typeface="Calibri" panose="020F0502020204030204" pitchFamily="34" charset="0"/>
              </a:rPr>
              <a:t>map</a:t>
            </a:r>
            <a:r>
              <a:rPr lang="tr-TR" dirty="0">
                <a:latin typeface="Calibri" panose="020F0502020204030204" pitchFamily="34" charset="0"/>
                <a:ea typeface="Calibri" panose="020F0502020204030204" pitchFamily="34" charset="0"/>
                <a:cs typeface="Calibri" panose="020F0502020204030204" pitchFamily="34" charset="0"/>
              </a:rPr>
              <a:t> yapısını oluştururken </a:t>
            </a:r>
            <a:r>
              <a:rPr lang="tr-TR" dirty="0" err="1">
                <a:latin typeface="Calibri" panose="020F0502020204030204" pitchFamily="34" charset="0"/>
                <a:ea typeface="Calibri" panose="020F0502020204030204" pitchFamily="34" charset="0"/>
                <a:cs typeface="Calibri" panose="020F0502020204030204" pitchFamily="34" charset="0"/>
              </a:rPr>
              <a:t>zip</a:t>
            </a:r>
            <a:r>
              <a:rPr lang="tr-TR" dirty="0">
                <a:latin typeface="Calibri" panose="020F0502020204030204" pitchFamily="34" charset="0"/>
                <a:ea typeface="Calibri" panose="020F0502020204030204" pitchFamily="34" charset="0"/>
                <a:cs typeface="Calibri" panose="020F0502020204030204" pitchFamily="34" charset="0"/>
              </a:rPr>
              <a:t> fonksiyonu da </a:t>
            </a:r>
            <a:r>
              <a:rPr lang="tr-TR" dirty="0" err="1">
                <a:latin typeface="Calibri" panose="020F0502020204030204" pitchFamily="34" charset="0"/>
                <a:ea typeface="Calibri" panose="020F0502020204030204" pitchFamily="34" charset="0"/>
                <a:cs typeface="Calibri" panose="020F0502020204030204" pitchFamily="34" charset="0"/>
              </a:rPr>
              <a:t>map</a:t>
            </a:r>
            <a:r>
              <a:rPr lang="tr-TR" dirty="0">
                <a:latin typeface="Calibri" panose="020F0502020204030204" pitchFamily="34" charset="0"/>
                <a:ea typeface="Calibri" panose="020F0502020204030204" pitchFamily="34" charset="0"/>
                <a:cs typeface="Calibri" panose="020F0502020204030204" pitchFamily="34" charset="0"/>
              </a:rPr>
              <a:t> içerisine çoklu girişi sağlar.  </a:t>
            </a:r>
            <a:r>
              <a:rPr lang="tr-TR" dirty="0" err="1">
                <a:latin typeface="Calibri" panose="020F0502020204030204" pitchFamily="34" charset="0"/>
                <a:ea typeface="Calibri" panose="020F0502020204030204" pitchFamily="34" charset="0"/>
                <a:cs typeface="Calibri" panose="020F0502020204030204" pitchFamily="34" charset="0"/>
              </a:rPr>
              <a:t>Label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encoded</a:t>
            </a:r>
            <a:r>
              <a:rPr lang="tr-TR" dirty="0">
                <a:latin typeface="Calibri" panose="020F0502020204030204" pitchFamily="34" charset="0"/>
                <a:ea typeface="Calibri" panose="020F0502020204030204" pitchFamily="34" charset="0"/>
                <a:cs typeface="Calibri" panose="020F0502020204030204" pitchFamily="34" charset="0"/>
              </a:rPr>
              <a:t> işlemini marka ve modele uyguladıktan sonra her modeli markaya özel çekeceğimiz için ilişkili bir yapı ile marka, model ve model </a:t>
            </a:r>
            <a:r>
              <a:rPr lang="tr-TR" dirty="0" err="1">
                <a:latin typeface="Calibri" panose="020F0502020204030204" pitchFamily="34" charset="0"/>
                <a:ea typeface="Calibri" panose="020F0502020204030204" pitchFamily="34" charset="0"/>
                <a:cs typeface="Calibri" panose="020F0502020204030204" pitchFamily="34" charset="0"/>
              </a:rPr>
              <a:t>encodedlerini</a:t>
            </a:r>
            <a:r>
              <a:rPr lang="tr-TR" dirty="0">
                <a:latin typeface="Calibri" panose="020F0502020204030204" pitchFamily="34" charset="0"/>
                <a:ea typeface="Calibri" panose="020F0502020204030204" pitchFamily="34" charset="0"/>
                <a:cs typeface="Calibri" panose="020F0502020204030204" pitchFamily="34" charset="0"/>
              </a:rPr>
              <a:t> ekrana yazdırabiliriz. </a:t>
            </a: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5601" name="Resim 65"/>
          <p:cNvPicPr>
            <a:picLocks noChangeAspect="1" noChangeArrowheads="1"/>
          </p:cNvPicPr>
          <p:nvPr/>
        </p:nvPicPr>
        <p:blipFill>
          <a:blip r:embed="rId2">
            <a:extLst>
              <a:ext uri="{28A0092B-C50C-407E-A947-70E740481C1C}">
                <a14:useLocalDpi xmlns:a14="http://schemas.microsoft.com/office/drawing/2010/main" val="0"/>
              </a:ext>
            </a:extLst>
          </a:blip>
          <a:srcRect l="5692" t="31093" r="22961" b="34854"/>
          <a:stretch>
            <a:fillRect/>
          </a:stretch>
        </p:blipFill>
        <p:spPr bwMode="auto">
          <a:xfrm>
            <a:off x="840993" y="4687263"/>
            <a:ext cx="6870447" cy="184363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1702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39</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1117600" y="56610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29" name="İçerik Yer Tutucusu 2"/>
          <p:cNvSpPr>
            <a:spLocks noGrp="1"/>
          </p:cNvSpPr>
          <p:nvPr>
            <p:ph idx="1"/>
          </p:nvPr>
        </p:nvSpPr>
        <p:spPr>
          <a:xfrm>
            <a:off x="479546" y="2352594"/>
            <a:ext cx="11255254" cy="3416300"/>
          </a:xfrm>
        </p:spPr>
        <p:txBody>
          <a:bodyPr>
            <a:normAutofit/>
          </a:bodyPr>
          <a:lstStyle/>
          <a:p>
            <a:pPr>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Burada marka ve model arasında kurulu bir ilişki vardır. Bu işlemde ilk olarak </a:t>
            </a:r>
            <a:r>
              <a:rPr lang="tr-TR" dirty="0" err="1">
                <a:latin typeface="Calibri" panose="020F0502020204030204" pitchFamily="34" charset="0"/>
                <a:ea typeface="Calibri" panose="020F0502020204030204" pitchFamily="34" charset="0"/>
                <a:cs typeface="Calibri" panose="020F0502020204030204" pitchFamily="34" charset="0"/>
              </a:rPr>
              <a:t>datasetimizin</a:t>
            </a:r>
            <a:r>
              <a:rPr lang="tr-TR" dirty="0">
                <a:latin typeface="Calibri" panose="020F0502020204030204" pitchFamily="34" charset="0"/>
                <a:ea typeface="Calibri" panose="020F0502020204030204" pitchFamily="34" charset="0"/>
                <a:cs typeface="Calibri" panose="020F0502020204030204" pitchFamily="34" charset="0"/>
              </a:rPr>
              <a:t> marka sütunundaki markalarını tekrarlamayacak şekilde çeker markalar adlı diziye atarız. Daha sonra boş bir </a:t>
            </a:r>
            <a:r>
              <a:rPr lang="tr-TR" dirty="0" err="1">
                <a:latin typeface="Calibri" panose="020F0502020204030204" pitchFamily="34" charset="0"/>
                <a:ea typeface="Calibri" panose="020F0502020204030204" pitchFamily="34" charset="0"/>
                <a:cs typeface="Calibri" panose="020F0502020204030204" pitchFamily="34" charset="0"/>
              </a:rPr>
              <a:t>map</a:t>
            </a:r>
            <a:r>
              <a:rPr lang="tr-TR" dirty="0">
                <a:latin typeface="Calibri" panose="020F0502020204030204" pitchFamily="34" charset="0"/>
                <a:ea typeface="Calibri" panose="020F0502020204030204" pitchFamily="34" charset="0"/>
                <a:cs typeface="Calibri" panose="020F0502020204030204" pitchFamily="34" charset="0"/>
              </a:rPr>
              <a:t> olarak ‘</a:t>
            </a:r>
            <a:r>
              <a:rPr lang="tr-TR" dirty="0" err="1">
                <a:latin typeface="Calibri" panose="020F0502020204030204" pitchFamily="34" charset="0"/>
                <a:ea typeface="Calibri" panose="020F0502020204030204" pitchFamily="34" charset="0"/>
                <a:cs typeface="Calibri" panose="020F0502020204030204" pitchFamily="34" charset="0"/>
              </a:rPr>
              <a:t>marka_ilişkilendirme</a:t>
            </a:r>
            <a:r>
              <a:rPr lang="tr-TR" dirty="0">
                <a:latin typeface="Calibri" panose="020F0502020204030204" pitchFamily="34" charset="0"/>
                <a:ea typeface="Calibri" panose="020F0502020204030204" pitchFamily="34" charset="0"/>
                <a:cs typeface="Calibri" panose="020F0502020204030204" pitchFamily="34" charset="0"/>
              </a:rPr>
              <a:t>’ tanımlarız, bu </a:t>
            </a:r>
            <a:r>
              <a:rPr lang="tr-TR" dirty="0" err="1">
                <a:latin typeface="Calibri" panose="020F0502020204030204" pitchFamily="34" charset="0"/>
                <a:ea typeface="Calibri" panose="020F0502020204030204" pitchFamily="34" charset="0"/>
                <a:cs typeface="Calibri" panose="020F0502020204030204" pitchFamily="34" charset="0"/>
              </a:rPr>
              <a:t>map</a:t>
            </a:r>
            <a:r>
              <a:rPr lang="tr-TR" dirty="0">
                <a:latin typeface="Calibri" panose="020F0502020204030204" pitchFamily="34" charset="0"/>
                <a:ea typeface="Calibri" panose="020F0502020204030204" pitchFamily="34" charset="0"/>
                <a:cs typeface="Calibri" panose="020F0502020204030204" pitchFamily="34" charset="0"/>
              </a:rPr>
              <a:t> her markanın kendi model ve model numarasını tutacak. ‘markalar’ dizisini döngüye sokarız, </a:t>
            </a:r>
            <a:r>
              <a:rPr lang="tr-TR" dirty="0" err="1">
                <a:latin typeface="Calibri" panose="020F0502020204030204" pitchFamily="34" charset="0"/>
                <a:ea typeface="Calibri" panose="020F0502020204030204" pitchFamily="34" charset="0"/>
                <a:cs typeface="Calibri" panose="020F0502020204030204" pitchFamily="34" charset="0"/>
              </a:rPr>
              <a:t>datasetimizde</a:t>
            </a:r>
            <a:r>
              <a:rPr lang="tr-TR" dirty="0">
                <a:latin typeface="Calibri" panose="020F0502020204030204" pitchFamily="34" charset="0"/>
                <a:ea typeface="Calibri" panose="020F0502020204030204" pitchFamily="34" charset="0"/>
                <a:cs typeface="Calibri" panose="020F0502020204030204" pitchFamily="34" charset="0"/>
              </a:rPr>
              <a:t> sıradaki markaya ait filtreleme yapar, model ve model numaralarını çekeriz. Bunları ‘</a:t>
            </a:r>
            <a:r>
              <a:rPr lang="tr-TR" dirty="0" err="1">
                <a:latin typeface="Calibri" panose="020F0502020204030204" pitchFamily="34" charset="0"/>
                <a:ea typeface="Calibri" panose="020F0502020204030204" pitchFamily="34" charset="0"/>
                <a:cs typeface="Calibri" panose="020F0502020204030204" pitchFamily="34" charset="0"/>
              </a:rPr>
              <a:t>marka_ilişkilendirme</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mapinin</a:t>
            </a:r>
            <a:r>
              <a:rPr lang="tr-TR" dirty="0">
                <a:latin typeface="Calibri" panose="020F0502020204030204" pitchFamily="34" charset="0"/>
                <a:ea typeface="Calibri" panose="020F0502020204030204" pitchFamily="34" charset="0"/>
                <a:cs typeface="Calibri" panose="020F0502020204030204" pitchFamily="34" charset="0"/>
              </a:rPr>
              <a:t> ‘marka’ indeksine atarız. En son tekrar döngü açarız ‘</a:t>
            </a:r>
            <a:r>
              <a:rPr lang="tr-TR" dirty="0" err="1">
                <a:latin typeface="Calibri" panose="020F0502020204030204" pitchFamily="34" charset="0"/>
                <a:ea typeface="Calibri" panose="020F0502020204030204" pitchFamily="34" charset="0"/>
                <a:cs typeface="Calibri" panose="020F0502020204030204" pitchFamily="34" charset="0"/>
              </a:rPr>
              <a:t>marka_ilişkilendirme</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mapini</a:t>
            </a:r>
            <a:r>
              <a:rPr lang="tr-TR" dirty="0">
                <a:latin typeface="Calibri" panose="020F0502020204030204" pitchFamily="34" charset="0"/>
                <a:ea typeface="Calibri" panose="020F0502020204030204" pitchFamily="34" charset="0"/>
                <a:cs typeface="Calibri" panose="020F0502020204030204" pitchFamily="34" charset="0"/>
              </a:rPr>
              <a:t> kullanarak marka ve o markaya ait verileri yazdırırız. </a:t>
            </a: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pic>
        <p:nvPicPr>
          <p:cNvPr id="27" name="Resim 26"/>
          <p:cNvPicPr/>
          <p:nvPr/>
        </p:nvPicPr>
        <p:blipFill rotWithShape="1">
          <a:blip r:embed="rId2"/>
          <a:srcRect l="4720" t="47872" r="44615" b="20296"/>
          <a:stretch/>
        </p:blipFill>
        <p:spPr bwMode="auto">
          <a:xfrm>
            <a:off x="868556" y="4156809"/>
            <a:ext cx="7162607" cy="25316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12775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lnSpcReduction="10000"/>
          </a:bodyPr>
          <a:lstStyle/>
          <a:p>
            <a:pPr algn="just"/>
            <a:r>
              <a:rPr lang="tr-TR" dirty="0" smtClean="0">
                <a:latin typeface="Calibri" panose="020F0502020204030204" pitchFamily="34" charset="0"/>
                <a:cs typeface="Calibri" panose="020F0502020204030204" pitchFamily="34" charset="0"/>
              </a:rPr>
              <a:t>Bu projede ele aldığım sorun, yetersiz alım gücü buna bağlı olarak ikinci el piyasasının birbirinden bağımsız fiyatları ve uçuk fiyatlardan kaynaklı oluşan israf, çevre kirliliği, oluşan güvensiz satış ortamıdır. </a:t>
            </a:r>
          </a:p>
          <a:p>
            <a:pPr algn="just"/>
            <a:r>
              <a:rPr lang="tr-TR" dirty="0" smtClean="0">
                <a:latin typeface="Calibri" panose="020F0502020204030204" pitchFamily="34" charset="0"/>
                <a:cs typeface="Calibri" panose="020F0502020204030204" pitchFamily="34" charset="0"/>
              </a:rPr>
              <a:t>Genel anlamda baktığımızda birbirinden bağımsız </a:t>
            </a:r>
            <a:r>
              <a:rPr lang="tr-TR" dirty="0" err="1" smtClean="0">
                <a:latin typeface="Calibri" panose="020F0502020204030204" pitchFamily="34" charset="0"/>
                <a:cs typeface="Calibri" panose="020F0502020204030204" pitchFamily="34" charset="0"/>
              </a:rPr>
              <a:t>gözükselerde</a:t>
            </a:r>
            <a:r>
              <a:rPr lang="tr-TR" dirty="0" smtClean="0">
                <a:latin typeface="Calibri" panose="020F0502020204030204" pitchFamily="34" charset="0"/>
                <a:cs typeface="Calibri" panose="020F0502020204030204" pitchFamily="34" charset="0"/>
              </a:rPr>
              <a:t> derine indiğimizde aslında hepsinin bir zincirin parçası olduğunu görmekteyiz. </a:t>
            </a:r>
          </a:p>
          <a:p>
            <a:pPr algn="just"/>
            <a:r>
              <a:rPr lang="tr-TR" dirty="0" smtClean="0">
                <a:latin typeface="Calibri" panose="020F0502020204030204" pitchFamily="34" charset="0"/>
                <a:cs typeface="Calibri" panose="020F0502020204030204" pitchFamily="34" charset="0"/>
              </a:rPr>
              <a:t>Günümüz şartlarına bakıldığında sıfır ürünlerin pahalılığından kaynaklı alım gücünün az olması nedeniyle insanlar ellerindeki ürünleri satmak buradan gelir oluşturmak ya da sıfır ürün yerine ikinci el ürün alıp daha az maliyet ile ürünleri temin etmek istemektedir. </a:t>
            </a:r>
          </a:p>
          <a:p>
            <a:pPr algn="just"/>
            <a:r>
              <a:rPr lang="tr-TR" dirty="0" smtClean="0">
                <a:latin typeface="Calibri" panose="020F0502020204030204" pitchFamily="34" charset="0"/>
                <a:cs typeface="Calibri" panose="020F0502020204030204" pitchFamily="34" charset="0"/>
              </a:rPr>
              <a:t>Ancak ikinci el piyasasındaki ürünlerin benzersizliği nedeni ile satıcılar fiyat belirlemekte zorluk çekmekte buna bağlı olarak ya çok yüksek ya da çok düşük fiyatlar belirlenmektedir.</a:t>
            </a: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Problem Tanımı (Problem Statement)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1218582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40</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17" name="Rectangle 2"/>
          <p:cNvSpPr>
            <a:spLocks noChangeArrowheads="1"/>
          </p:cNvSpPr>
          <p:nvPr/>
        </p:nvSpPr>
        <p:spPr bwMode="auto">
          <a:xfrm>
            <a:off x="507566" y="2508066"/>
            <a:ext cx="9748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Bu işlemlerden sonra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float</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değer içeren ama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object</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tipte olan sütunlarımı güncelledim ve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float</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yaptım.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27649" name="Resim 67"/>
          <p:cNvPicPr>
            <a:picLocks noChangeAspect="1" noChangeArrowheads="1"/>
          </p:cNvPicPr>
          <p:nvPr/>
        </p:nvPicPr>
        <p:blipFill>
          <a:blip r:embed="rId2">
            <a:extLst>
              <a:ext uri="{28A0092B-C50C-407E-A947-70E740481C1C}">
                <a14:useLocalDpi xmlns:a14="http://schemas.microsoft.com/office/drawing/2010/main" val="0"/>
              </a:ext>
            </a:extLst>
          </a:blip>
          <a:srcRect l="4997" t="41702" r="36287" b="34856"/>
          <a:stretch>
            <a:fillRect/>
          </a:stretch>
        </p:blipFill>
        <p:spPr bwMode="auto">
          <a:xfrm>
            <a:off x="507566" y="2887649"/>
            <a:ext cx="6541427" cy="147182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4"/>
          <p:cNvSpPr>
            <a:spLocks noChangeArrowheads="1"/>
          </p:cNvSpPr>
          <p:nvPr/>
        </p:nvSpPr>
        <p:spPr bwMode="auto">
          <a:xfrm>
            <a:off x="507566" y="4597181"/>
            <a:ext cx="74244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 son data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framemi</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kontrol ettiğimde değerler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float</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ve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int’e</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çevrilmiş oluyor.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27651" name="Resim 68"/>
          <p:cNvPicPr>
            <a:picLocks noChangeAspect="1" noChangeArrowheads="1"/>
          </p:cNvPicPr>
          <p:nvPr/>
        </p:nvPicPr>
        <p:blipFill>
          <a:blip r:embed="rId3">
            <a:extLst>
              <a:ext uri="{28A0092B-C50C-407E-A947-70E740481C1C}">
                <a14:useLocalDpi xmlns:a14="http://schemas.microsoft.com/office/drawing/2010/main" val="0"/>
              </a:ext>
            </a:extLst>
          </a:blip>
          <a:srcRect l="5136" t="31586" r="71127" b="21037"/>
          <a:stretch>
            <a:fillRect/>
          </a:stretch>
        </p:blipFill>
        <p:spPr bwMode="auto">
          <a:xfrm>
            <a:off x="8247037" y="3368414"/>
            <a:ext cx="2803330" cy="314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2811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41</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13" name="Rectangle 2"/>
          <p:cNvSpPr>
            <a:spLocks noChangeArrowheads="1"/>
          </p:cNvSpPr>
          <p:nvPr/>
        </p:nvSpPr>
        <p:spPr bwMode="auto">
          <a:xfrm>
            <a:off x="479545" y="2735433"/>
            <a:ext cx="1121195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Gerekli işlemlerden sonra modeli oluşturmadan önce verileri ayırmamız gerekiyor, benim projemde fiyat tahmini yapıldığı için bağımlı değişken fiyat yani ‘MSRP’ oluyor diğerleri de bağımsız değişkenler oluyor.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29697" name="Resim 69"/>
          <p:cNvPicPr>
            <a:picLocks noChangeAspect="1" noChangeArrowheads="1"/>
          </p:cNvPicPr>
          <p:nvPr/>
        </p:nvPicPr>
        <p:blipFill>
          <a:blip r:embed="rId2">
            <a:extLst>
              <a:ext uri="{28A0092B-C50C-407E-A947-70E740481C1C}">
                <a14:useLocalDpi xmlns:a14="http://schemas.microsoft.com/office/drawing/2010/main" val="0"/>
              </a:ext>
            </a:extLst>
          </a:blip>
          <a:srcRect l="4997" t="52068" r="57385" b="34856"/>
          <a:stretch>
            <a:fillRect/>
          </a:stretch>
        </p:blipFill>
        <p:spPr bwMode="auto">
          <a:xfrm>
            <a:off x="492908" y="3604411"/>
            <a:ext cx="5205434" cy="101985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4"/>
          <p:cNvSpPr>
            <a:spLocks noChangeArrowheads="1"/>
          </p:cNvSpPr>
          <p:nvPr/>
        </p:nvSpPr>
        <p:spPr bwMode="auto">
          <a:xfrm>
            <a:off x="479545" y="4660443"/>
            <a:ext cx="77030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Bağımlı ve bağımsız değişkenlerimizi tanımladıktan sonra modelimizi eğitebiliriz.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29699" name="Resim 5"/>
          <p:cNvPicPr>
            <a:picLocks noChangeAspect="1" noChangeArrowheads="1"/>
          </p:cNvPicPr>
          <p:nvPr/>
        </p:nvPicPr>
        <p:blipFill>
          <a:blip r:embed="rId3">
            <a:extLst>
              <a:ext uri="{28A0092B-C50C-407E-A947-70E740481C1C}">
                <a14:useLocalDpi xmlns:a14="http://schemas.microsoft.com/office/drawing/2010/main" val="0"/>
              </a:ext>
            </a:extLst>
          </a:blip>
          <a:srcRect l="3786" t="18620" r="46616" b="61412"/>
          <a:stretch>
            <a:fillRect/>
          </a:stretch>
        </p:blipFill>
        <p:spPr bwMode="auto">
          <a:xfrm>
            <a:off x="492908" y="5119262"/>
            <a:ext cx="6261061" cy="140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3879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42</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pic>
        <p:nvPicPr>
          <p:cNvPr id="27" name="Resim 26"/>
          <p:cNvPicPr/>
          <p:nvPr/>
        </p:nvPicPr>
        <p:blipFill rotWithShape="1">
          <a:blip r:embed="rId2"/>
          <a:srcRect l="5804" t="31631" r="23638" b="16088"/>
          <a:stretch/>
        </p:blipFill>
        <p:spPr bwMode="auto">
          <a:xfrm>
            <a:off x="1515866" y="2461301"/>
            <a:ext cx="8359654" cy="38615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99005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43</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17" name="Metin kutusu 16"/>
          <p:cNvSpPr txBox="1"/>
          <p:nvPr/>
        </p:nvSpPr>
        <p:spPr>
          <a:xfrm>
            <a:off x="479546" y="2306662"/>
            <a:ext cx="11476050" cy="4524315"/>
          </a:xfrm>
          <a:prstGeom prst="rect">
            <a:avLst/>
          </a:prstGeom>
          <a:noFill/>
        </p:spPr>
        <p:txBody>
          <a:bodyPr wrap="square" rtlCol="0">
            <a:spAutoFit/>
          </a:bodyPr>
          <a:lstStyle/>
          <a:p>
            <a:r>
              <a:rPr lang="tr-TR" dirty="0">
                <a:latin typeface="Calibri" panose="020F0502020204030204" pitchFamily="34" charset="0"/>
                <a:ea typeface="Calibri" panose="020F0502020204030204" pitchFamily="34" charset="0"/>
                <a:cs typeface="Calibri" panose="020F0502020204030204" pitchFamily="34" charset="0"/>
              </a:rPr>
              <a:t>M</a:t>
            </a:r>
            <a:r>
              <a:rPr lang="tr-TR" dirty="0" smtClean="0">
                <a:latin typeface="Calibri" panose="020F0502020204030204" pitchFamily="34" charset="0"/>
                <a:ea typeface="Calibri" panose="020F0502020204030204" pitchFamily="34" charset="0"/>
                <a:cs typeface="Calibri" panose="020F0502020204030204" pitchFamily="34" charset="0"/>
              </a:rPr>
              <a:t>odeli </a:t>
            </a:r>
            <a:r>
              <a:rPr lang="tr-TR" dirty="0">
                <a:latin typeface="Calibri" panose="020F0502020204030204" pitchFamily="34" charset="0"/>
                <a:ea typeface="Calibri" panose="020F0502020204030204" pitchFamily="34" charset="0"/>
                <a:cs typeface="Calibri" panose="020F0502020204030204" pitchFamily="34" charset="0"/>
              </a:rPr>
              <a:t>nasıl eğittiğim gözükmektedir. </a:t>
            </a:r>
            <a:r>
              <a:rPr lang="tr-TR" dirty="0" err="1">
                <a:latin typeface="Calibri" panose="020F0502020204030204" pitchFamily="34" charset="0"/>
                <a:ea typeface="Calibri" panose="020F0502020204030204" pitchFamily="34" charset="0"/>
                <a:cs typeface="Calibri" panose="020F0502020204030204" pitchFamily="34" charset="0"/>
              </a:rPr>
              <a:t>Sequential</a:t>
            </a:r>
            <a:r>
              <a:rPr lang="tr-TR" dirty="0">
                <a:latin typeface="Calibri" panose="020F0502020204030204" pitchFamily="34" charset="0"/>
                <a:ea typeface="Calibri" panose="020F0502020204030204" pitchFamily="34" charset="0"/>
                <a:cs typeface="Calibri" panose="020F0502020204030204" pitchFamily="34" charset="0"/>
              </a:rPr>
              <a:t> kütüphanesi ile modeli oluştururuz.  Ben modelimde beş adet katman kullandım, katman sayısını azaltınca başarı azalıyor, arttırınca ise eğitim süresi fazla uzuyor bundan dolayı beş adet katman kullandım. Katmanlar 12 nörona sahiptir ve aktivasyon fonksiyonu olarak </a:t>
            </a:r>
            <a:r>
              <a:rPr lang="tr-TR" dirty="0" err="1">
                <a:latin typeface="Calibri" panose="020F0502020204030204" pitchFamily="34" charset="0"/>
                <a:ea typeface="Calibri" panose="020F0502020204030204" pitchFamily="34" charset="0"/>
                <a:cs typeface="Calibri" panose="020F0502020204030204" pitchFamily="34" charset="0"/>
              </a:rPr>
              <a:t>relu</a:t>
            </a:r>
            <a:r>
              <a:rPr lang="tr-TR" dirty="0">
                <a:latin typeface="Calibri" panose="020F0502020204030204" pitchFamily="34" charset="0"/>
                <a:ea typeface="Calibri" panose="020F0502020204030204" pitchFamily="34" charset="0"/>
                <a:cs typeface="Calibri" panose="020F0502020204030204" pitchFamily="34" charset="0"/>
              </a:rPr>
              <a:t> fonksiyonunu kullanmaktadır. Son katman ise bir nörona ve doğrusal bir aktivasyon fonksiyonuna sahip olan katmandır. Bu, regresyon problemleri için kullanılan bir yapıdır ve bu şekilde modelin tahmin ettiği çıktı değeri doğrudan sayısal bir değer olur. ‘</a:t>
            </a:r>
            <a:r>
              <a:rPr lang="tr-TR" dirty="0" err="1">
                <a:latin typeface="Calibri" panose="020F0502020204030204" pitchFamily="34" charset="0"/>
                <a:ea typeface="Calibri" panose="020F0502020204030204" pitchFamily="34" charset="0"/>
                <a:cs typeface="Calibri" panose="020F0502020204030204" pitchFamily="34" charset="0"/>
              </a:rPr>
              <a:t>model.complie</a:t>
            </a:r>
            <a:r>
              <a:rPr lang="tr-TR" dirty="0">
                <a:latin typeface="Calibri" panose="020F0502020204030204" pitchFamily="34" charset="0"/>
                <a:ea typeface="Calibri" panose="020F0502020204030204" pitchFamily="34" charset="0"/>
                <a:cs typeface="Calibri" panose="020F0502020204030204" pitchFamily="34" charset="0"/>
              </a:rPr>
              <a:t>(</a:t>
            </a:r>
            <a:r>
              <a:rPr lang="tr-TR" dirty="0" err="1">
                <a:latin typeface="Calibri" panose="020F0502020204030204" pitchFamily="34" charset="0"/>
                <a:ea typeface="Calibri" panose="020F0502020204030204" pitchFamily="34" charset="0"/>
                <a:cs typeface="Calibri" panose="020F0502020204030204" pitchFamily="34" charset="0"/>
              </a:rPr>
              <a:t>optimizer</a:t>
            </a:r>
            <a:r>
              <a:rPr lang="tr-TR" dirty="0">
                <a:latin typeface="Calibri" panose="020F0502020204030204" pitchFamily="34" charset="0"/>
                <a:ea typeface="Calibri" panose="020F0502020204030204" pitchFamily="34" charset="0"/>
                <a:cs typeface="Calibri" panose="020F0502020204030204" pitchFamily="34" charset="0"/>
              </a:rPr>
              <a:t>=”adam”, </a:t>
            </a:r>
            <a:r>
              <a:rPr lang="tr-TR" dirty="0" err="1">
                <a:latin typeface="Calibri" panose="020F0502020204030204" pitchFamily="34" charset="0"/>
                <a:ea typeface="Calibri" panose="020F0502020204030204" pitchFamily="34" charset="0"/>
                <a:cs typeface="Calibri" panose="020F0502020204030204" pitchFamily="34" charset="0"/>
              </a:rPr>
              <a:t>loss</a:t>
            </a:r>
            <a:r>
              <a:rPr lang="tr-TR" dirty="0">
                <a:latin typeface="Calibri" panose="020F0502020204030204" pitchFamily="34" charset="0"/>
                <a:ea typeface="Calibri" panose="020F0502020204030204" pitchFamily="34" charset="0"/>
                <a:cs typeface="Calibri" panose="020F0502020204030204" pitchFamily="34" charset="0"/>
              </a:rPr>
              <a:t>=”</a:t>
            </a:r>
            <a:r>
              <a:rPr lang="tr-TR" dirty="0" err="1">
                <a:latin typeface="Calibri" panose="020F0502020204030204" pitchFamily="34" charset="0"/>
                <a:ea typeface="Calibri" panose="020F0502020204030204" pitchFamily="34" charset="0"/>
                <a:cs typeface="Calibri" panose="020F0502020204030204" pitchFamily="34" charset="0"/>
              </a:rPr>
              <a:t>mean_squared_error</a:t>
            </a:r>
            <a:r>
              <a:rPr lang="tr-TR" dirty="0">
                <a:latin typeface="Calibri" panose="020F0502020204030204" pitchFamily="34" charset="0"/>
                <a:ea typeface="Calibri" panose="020F0502020204030204" pitchFamily="34" charset="0"/>
                <a:cs typeface="Calibri" panose="020F0502020204030204" pitchFamily="34" charset="0"/>
              </a:rPr>
              <a:t>”)’ bu kısımda model derlenir ve derleme sırasında belirli özellikleri ayarlanır. ‘adam’ </a:t>
            </a:r>
            <a:r>
              <a:rPr lang="tr-TR" dirty="0" err="1">
                <a:latin typeface="Calibri" panose="020F0502020204030204" pitchFamily="34" charset="0"/>
                <a:ea typeface="Calibri" panose="020F0502020204030204" pitchFamily="34" charset="0"/>
                <a:cs typeface="Calibri" panose="020F0502020204030204" pitchFamily="34" charset="0"/>
              </a:rPr>
              <a:t>optimizeri</a:t>
            </a:r>
            <a:r>
              <a:rPr lang="tr-TR" dirty="0">
                <a:latin typeface="Calibri" panose="020F0502020204030204" pitchFamily="34" charset="0"/>
                <a:ea typeface="Calibri" panose="020F0502020204030204" pitchFamily="34" charset="0"/>
                <a:cs typeface="Calibri" panose="020F0502020204030204" pitchFamily="34" charset="0"/>
              </a:rPr>
              <a:t> kullanılır ve kayıp fonksiyonu </a:t>
            </a:r>
            <a:r>
              <a:rPr lang="tr-TR" dirty="0" err="1">
                <a:latin typeface="Calibri" panose="020F0502020204030204" pitchFamily="34" charset="0"/>
                <a:ea typeface="Calibri" panose="020F0502020204030204" pitchFamily="34" charset="0"/>
                <a:cs typeface="Calibri" panose="020F0502020204030204" pitchFamily="34" charset="0"/>
              </a:rPr>
              <a:t>olarakta</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karesel</a:t>
            </a:r>
            <a:r>
              <a:rPr lang="tr-TR" dirty="0">
                <a:latin typeface="Calibri" panose="020F0502020204030204" pitchFamily="34" charset="0"/>
                <a:ea typeface="Calibri" panose="020F0502020204030204" pitchFamily="34" charset="0"/>
                <a:cs typeface="Calibri" panose="020F0502020204030204" pitchFamily="34" charset="0"/>
              </a:rPr>
              <a:t> hata (</a:t>
            </a:r>
            <a:r>
              <a:rPr lang="tr-TR" dirty="0" err="1">
                <a:latin typeface="Calibri" panose="020F0502020204030204" pitchFamily="34" charset="0"/>
                <a:ea typeface="Calibri" panose="020F0502020204030204" pitchFamily="34" charset="0"/>
                <a:cs typeface="Calibri" panose="020F0502020204030204" pitchFamily="34" charset="0"/>
              </a:rPr>
              <a:t>mean_squared_error</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kulanılır</a:t>
            </a:r>
            <a:r>
              <a:rPr lang="tr-TR" dirty="0">
                <a:latin typeface="Calibri" panose="020F0502020204030204" pitchFamily="34" charset="0"/>
                <a:ea typeface="Calibri" panose="020F0502020204030204" pitchFamily="34" charset="0"/>
                <a:cs typeface="Calibri" panose="020F0502020204030204" pitchFamily="34" charset="0"/>
              </a:rPr>
              <a:t>. Adam </a:t>
            </a:r>
            <a:r>
              <a:rPr lang="tr-TR" dirty="0" err="1">
                <a:latin typeface="Calibri" panose="020F0502020204030204" pitchFamily="34" charset="0"/>
                <a:ea typeface="Calibri" panose="020F0502020204030204" pitchFamily="34" charset="0"/>
                <a:cs typeface="Calibri" panose="020F0502020204030204" pitchFamily="34" charset="0"/>
              </a:rPr>
              <a:t>optimizeri</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stokastik</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gradyan</a:t>
            </a:r>
            <a:r>
              <a:rPr lang="tr-TR" dirty="0">
                <a:latin typeface="Calibri" panose="020F0502020204030204" pitchFamily="34" charset="0"/>
                <a:ea typeface="Calibri" panose="020F0502020204030204" pitchFamily="34" charset="0"/>
                <a:cs typeface="Calibri" panose="020F0502020204030204" pitchFamily="34" charset="0"/>
              </a:rPr>
              <a:t> inişi(SGD) </a:t>
            </a:r>
            <a:r>
              <a:rPr lang="tr-TR" dirty="0" err="1">
                <a:latin typeface="Calibri" panose="020F0502020204030204" pitchFamily="34" charset="0"/>
                <a:ea typeface="Calibri" panose="020F0502020204030204" pitchFamily="34" charset="0"/>
                <a:cs typeface="Calibri" panose="020F0502020204030204" pitchFamily="34" charset="0"/>
              </a:rPr>
              <a:t>yönetmini</a:t>
            </a:r>
            <a:r>
              <a:rPr lang="tr-TR" dirty="0">
                <a:latin typeface="Calibri" panose="020F0502020204030204" pitchFamily="34" charset="0"/>
                <a:ea typeface="Calibri" panose="020F0502020204030204" pitchFamily="34" charset="0"/>
                <a:cs typeface="Calibri" panose="020F0502020204030204" pitchFamily="34" charset="0"/>
              </a:rPr>
              <a:t> ele alan ve bunu öğrenme hızıyla birleştiren bir </a:t>
            </a:r>
            <a:r>
              <a:rPr lang="tr-TR" dirty="0" err="1">
                <a:latin typeface="Calibri" panose="020F0502020204030204" pitchFamily="34" charset="0"/>
                <a:ea typeface="Calibri" panose="020F0502020204030204" pitchFamily="34" charset="0"/>
                <a:cs typeface="Calibri" panose="020F0502020204030204" pitchFamily="34" charset="0"/>
              </a:rPr>
              <a:t>optimizerdir</a:t>
            </a:r>
            <a:r>
              <a:rPr lang="tr-TR" dirty="0">
                <a:latin typeface="Calibri" panose="020F0502020204030204" pitchFamily="34" charset="0"/>
                <a:ea typeface="Calibri" panose="020F0502020204030204" pitchFamily="34" charset="0"/>
                <a:cs typeface="Calibri" panose="020F0502020204030204" pitchFamily="34" charset="0"/>
              </a:rPr>
              <a:t>. Bunun dışında SGD, </a:t>
            </a:r>
            <a:r>
              <a:rPr lang="tr-TR" dirty="0" err="1">
                <a:latin typeface="Calibri" panose="020F0502020204030204" pitchFamily="34" charset="0"/>
                <a:ea typeface="Calibri" panose="020F0502020204030204" pitchFamily="34" charset="0"/>
                <a:cs typeface="Calibri" panose="020F0502020204030204" pitchFamily="34" charset="0"/>
              </a:rPr>
              <a:t>RMSprop</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Adagrad</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Adadelta</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Adamax</a:t>
            </a:r>
            <a:r>
              <a:rPr lang="tr-TR" dirty="0">
                <a:latin typeface="Calibri" panose="020F0502020204030204" pitchFamily="34" charset="0"/>
                <a:ea typeface="Calibri" panose="020F0502020204030204" pitchFamily="34" charset="0"/>
                <a:cs typeface="Calibri" panose="020F0502020204030204" pitchFamily="34" charset="0"/>
              </a:rPr>
              <a:t> ve </a:t>
            </a:r>
            <a:r>
              <a:rPr lang="tr-TR" dirty="0" err="1">
                <a:latin typeface="Calibri" panose="020F0502020204030204" pitchFamily="34" charset="0"/>
                <a:ea typeface="Calibri" panose="020F0502020204030204" pitchFamily="34" charset="0"/>
                <a:cs typeface="Calibri" panose="020F0502020204030204" pitchFamily="34" charset="0"/>
              </a:rPr>
              <a:t>Nadam</a:t>
            </a:r>
            <a:r>
              <a:rPr lang="tr-TR" dirty="0">
                <a:latin typeface="Calibri" panose="020F0502020204030204" pitchFamily="34" charset="0"/>
                <a:ea typeface="Calibri" panose="020F0502020204030204" pitchFamily="34" charset="0"/>
                <a:cs typeface="Calibri" panose="020F0502020204030204" pitchFamily="34" charset="0"/>
              </a:rPr>
              <a:t> gibi </a:t>
            </a:r>
            <a:r>
              <a:rPr lang="tr-TR" dirty="0" err="1">
                <a:latin typeface="Calibri" panose="020F0502020204030204" pitchFamily="34" charset="0"/>
                <a:ea typeface="Calibri" panose="020F0502020204030204" pitchFamily="34" charset="0"/>
                <a:cs typeface="Calibri" panose="020F0502020204030204" pitchFamily="34" charset="0"/>
              </a:rPr>
              <a:t>optimizerlerde</a:t>
            </a:r>
            <a:r>
              <a:rPr lang="tr-TR" dirty="0">
                <a:latin typeface="Calibri" panose="020F0502020204030204" pitchFamily="34" charset="0"/>
                <a:ea typeface="Calibri" panose="020F0502020204030204" pitchFamily="34" charset="0"/>
                <a:cs typeface="Calibri" panose="020F0502020204030204" pitchFamily="34" charset="0"/>
              </a:rPr>
              <a:t> vardır ancak genellikle derin öğrenme modellerinde Adam </a:t>
            </a:r>
            <a:r>
              <a:rPr lang="tr-TR" dirty="0" err="1">
                <a:latin typeface="Calibri" panose="020F0502020204030204" pitchFamily="34" charset="0"/>
                <a:ea typeface="Calibri" panose="020F0502020204030204" pitchFamily="34" charset="0"/>
                <a:cs typeface="Calibri" panose="020F0502020204030204" pitchFamily="34" charset="0"/>
              </a:rPr>
              <a:t>optimizeri</a:t>
            </a:r>
            <a:r>
              <a:rPr lang="tr-TR" dirty="0">
                <a:latin typeface="Calibri" panose="020F0502020204030204" pitchFamily="34" charset="0"/>
                <a:ea typeface="Calibri" panose="020F0502020204030204" pitchFamily="34" charset="0"/>
                <a:cs typeface="Calibri" panose="020F0502020204030204" pitchFamily="34" charset="0"/>
              </a:rPr>
              <a:t> yaygın olarak kullanılır. “</a:t>
            </a:r>
            <a:r>
              <a:rPr lang="tr-TR" dirty="0" err="1">
                <a:latin typeface="Calibri" panose="020F0502020204030204" pitchFamily="34" charset="0"/>
                <a:ea typeface="Calibri" panose="020F0502020204030204" pitchFamily="34" charset="0"/>
                <a:cs typeface="Calibri" panose="020F0502020204030204" pitchFamily="34" charset="0"/>
              </a:rPr>
              <a:t>mean_squared_error</a:t>
            </a:r>
            <a:r>
              <a:rPr lang="tr-TR" dirty="0">
                <a:latin typeface="Calibri" panose="020F0502020204030204" pitchFamily="34" charset="0"/>
                <a:ea typeface="Calibri" panose="020F0502020204030204" pitchFamily="34" charset="0"/>
                <a:cs typeface="Calibri" panose="020F0502020204030204" pitchFamily="34" charset="0"/>
              </a:rPr>
              <a:t>” fonksiyonu regresyon modellerinde yaygın olarak kullanılan bir kayıp fonksiyonudur. Bunun dışında yine </a:t>
            </a:r>
            <a:r>
              <a:rPr lang="tr-TR" dirty="0" err="1">
                <a:latin typeface="Calibri" panose="020F0502020204030204" pitchFamily="34" charset="0"/>
                <a:ea typeface="Calibri" panose="020F0502020204030204" pitchFamily="34" charset="0"/>
                <a:cs typeface="Calibri" panose="020F0502020204030204" pitchFamily="34" charset="0"/>
              </a:rPr>
              <a:t>Mae</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categorical</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Crossentropy</a:t>
            </a:r>
            <a:r>
              <a:rPr lang="tr-TR" dirty="0">
                <a:latin typeface="Calibri" panose="020F0502020204030204" pitchFamily="34" charset="0"/>
                <a:ea typeface="Calibri" panose="020F0502020204030204" pitchFamily="34" charset="0"/>
                <a:cs typeface="Calibri" panose="020F0502020204030204" pitchFamily="34" charset="0"/>
              </a:rPr>
              <a:t> gibi kayıp fonksiyonları da vardır. Daha sonra veriler tekrardan </a:t>
            </a:r>
            <a:r>
              <a:rPr lang="tr-TR" dirty="0" err="1">
                <a:latin typeface="Calibri" panose="020F0502020204030204" pitchFamily="34" charset="0"/>
                <a:ea typeface="Calibri" panose="020F0502020204030204" pitchFamily="34" charset="0"/>
                <a:cs typeface="Calibri" panose="020F0502020204030204" pitchFamily="34" charset="0"/>
              </a:rPr>
              <a:t>floata</a:t>
            </a:r>
            <a:r>
              <a:rPr lang="tr-TR" dirty="0">
                <a:latin typeface="Calibri" panose="020F0502020204030204" pitchFamily="34" charset="0"/>
                <a:ea typeface="Calibri" panose="020F0502020204030204" pitchFamily="34" charset="0"/>
                <a:cs typeface="Calibri" panose="020F0502020204030204" pitchFamily="34" charset="0"/>
              </a:rPr>
              <a:t> dönüştürülür. Bunlardan sonra modelin eğitim aşaması başlatılır. Giriş değerleri ve hedef değerler modele verilir, ‘</a:t>
            </a:r>
            <a:r>
              <a:rPr lang="tr-TR" dirty="0" err="1">
                <a:latin typeface="Calibri" panose="020F0502020204030204" pitchFamily="34" charset="0"/>
                <a:ea typeface="Calibri" panose="020F0502020204030204" pitchFamily="34" charset="0"/>
                <a:cs typeface="Calibri" panose="020F0502020204030204" pitchFamily="34" charset="0"/>
              </a:rPr>
              <a:t>validation_data</a:t>
            </a:r>
            <a:r>
              <a:rPr lang="tr-TR" dirty="0">
                <a:latin typeface="Calibri" panose="020F0502020204030204" pitchFamily="34" charset="0"/>
                <a:ea typeface="Calibri" panose="020F0502020204030204" pitchFamily="34" charset="0"/>
                <a:cs typeface="Calibri" panose="020F0502020204030204" pitchFamily="34" charset="0"/>
              </a:rPr>
              <a:t>’  doğrulama veri seti de modele verilir. Bu </a:t>
            </a:r>
            <a:r>
              <a:rPr lang="tr-TR" dirty="0" err="1">
                <a:latin typeface="Calibri" panose="020F0502020204030204" pitchFamily="34" charset="0"/>
                <a:ea typeface="Calibri" panose="020F0502020204030204" pitchFamily="34" charset="0"/>
                <a:cs typeface="Calibri" panose="020F0502020204030204" pitchFamily="34" charset="0"/>
              </a:rPr>
              <a:t>eğiitm</a:t>
            </a:r>
            <a:r>
              <a:rPr lang="tr-TR" dirty="0">
                <a:latin typeface="Calibri" panose="020F0502020204030204" pitchFamily="34" charset="0"/>
                <a:ea typeface="Calibri" panose="020F0502020204030204" pitchFamily="34" charset="0"/>
                <a:cs typeface="Calibri" panose="020F0502020204030204" pitchFamily="34" charset="0"/>
              </a:rPr>
              <a:t> sonrası modelin doğruluğunu kontrol eder. </a:t>
            </a:r>
            <a:r>
              <a:rPr lang="tr-TR" dirty="0" err="1">
                <a:latin typeface="Calibri" panose="020F0502020204030204" pitchFamily="34" charset="0"/>
                <a:ea typeface="Calibri" panose="020F0502020204030204" pitchFamily="34" charset="0"/>
                <a:cs typeface="Calibri" panose="020F0502020204030204" pitchFamily="34" charset="0"/>
              </a:rPr>
              <a:t>Epochs</a:t>
            </a:r>
            <a:r>
              <a:rPr lang="tr-TR" dirty="0">
                <a:latin typeface="Calibri" panose="020F0502020204030204" pitchFamily="34" charset="0"/>
                <a:ea typeface="Calibri" panose="020F0502020204030204" pitchFamily="34" charset="0"/>
                <a:cs typeface="Calibri" panose="020F0502020204030204" pitchFamily="34" charset="0"/>
              </a:rPr>
              <a:t>, modelin eğitimi kaç kez tekrar etmesi gerektiğini belirtir. Aşırı </a:t>
            </a:r>
            <a:r>
              <a:rPr lang="tr-TR" dirty="0" err="1">
                <a:latin typeface="Calibri" panose="020F0502020204030204" pitchFamily="34" charset="0"/>
                <a:ea typeface="Calibri" panose="020F0502020204030204" pitchFamily="34" charset="0"/>
                <a:cs typeface="Calibri" panose="020F0502020204030204" pitchFamily="34" charset="0"/>
              </a:rPr>
              <a:t>epochs</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overfittinge</a:t>
            </a:r>
            <a:r>
              <a:rPr lang="tr-TR" dirty="0">
                <a:latin typeface="Calibri" panose="020F0502020204030204" pitchFamily="34" charset="0"/>
                <a:ea typeface="Calibri" panose="020F0502020204030204" pitchFamily="34" charset="0"/>
                <a:cs typeface="Calibri" panose="020F0502020204030204" pitchFamily="34" charset="0"/>
              </a:rPr>
              <a:t> sebep olabilir bunu grafikler ile ölçebiliriz. </a:t>
            </a:r>
            <a:r>
              <a:rPr lang="tr-TR" dirty="0" err="1">
                <a:latin typeface="Calibri" panose="020F0502020204030204" pitchFamily="34" charset="0"/>
                <a:ea typeface="Calibri" panose="020F0502020204030204" pitchFamily="34" charset="0"/>
                <a:cs typeface="Calibri" panose="020F0502020204030204" pitchFamily="34" charset="0"/>
              </a:rPr>
              <a:t>Batch_size</a:t>
            </a:r>
            <a:r>
              <a:rPr lang="tr-TR" dirty="0">
                <a:latin typeface="Calibri" panose="020F0502020204030204" pitchFamily="34" charset="0"/>
                <a:ea typeface="Calibri" panose="020F0502020204030204" pitchFamily="34" charset="0"/>
                <a:cs typeface="Calibri" panose="020F0502020204030204" pitchFamily="34" charset="0"/>
              </a:rPr>
              <a:t> eğitim veri setini alt bölümlere ayırıp modele o şekilde vermeyi sağlar. </a:t>
            </a:r>
            <a:r>
              <a:rPr lang="tr-TR" dirty="0" err="1">
                <a:latin typeface="Calibri" panose="020F0502020204030204" pitchFamily="34" charset="0"/>
                <a:ea typeface="Calibri" panose="020F0502020204030204" pitchFamily="34" charset="0"/>
                <a:cs typeface="Calibri" panose="020F0502020204030204" pitchFamily="34" charset="0"/>
              </a:rPr>
              <a:t>Batch</a:t>
            </a:r>
            <a:r>
              <a:rPr lang="tr-TR" dirty="0">
                <a:latin typeface="Calibri" panose="020F0502020204030204" pitchFamily="34" charset="0"/>
                <a:ea typeface="Calibri" panose="020F0502020204030204" pitchFamily="34" charset="0"/>
                <a:cs typeface="Calibri" panose="020F0502020204030204" pitchFamily="34" charset="0"/>
              </a:rPr>
              <a:t> boyutu, bellek kullanımı ve eğitim süresi arasında denge kurarak seçilmelidir. </a:t>
            </a:r>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16094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44</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r>
              <a:rPr lang="tr-TR" sz="1800" b="1" dirty="0" smtClean="0">
                <a:latin typeface="Calibri" panose="020F0502020204030204" pitchFamily="34" charset="0"/>
                <a:ea typeface="Calibri" panose="020F0502020204030204" pitchFamily="34" charset="0"/>
                <a:cs typeface="Calibri" panose="020F0502020204030204" pitchFamily="34" charset="0"/>
              </a:rPr>
              <a:t>Web </a:t>
            </a:r>
            <a:r>
              <a:rPr lang="tr-TR" sz="1800" b="1" dirty="0" err="1" smtClean="0">
                <a:latin typeface="Calibri" panose="020F0502020204030204" pitchFamily="34" charset="0"/>
                <a:ea typeface="Calibri" panose="020F0502020204030204" pitchFamily="34" charset="0"/>
                <a:cs typeface="Calibri" panose="020F0502020204030204" pitchFamily="34" charset="0"/>
              </a:rPr>
              <a:t>Scarping</a:t>
            </a: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Telefon </a:t>
            </a:r>
            <a:r>
              <a:rPr lang="tr-TR" dirty="0" err="1">
                <a:latin typeface="Calibri" panose="020F0502020204030204" pitchFamily="34" charset="0"/>
                <a:ea typeface="Calibri" panose="020F0502020204030204" pitchFamily="34" charset="0"/>
                <a:cs typeface="Calibri" panose="020F0502020204030204" pitchFamily="34" charset="0"/>
              </a:rPr>
              <a:t>datasetim</a:t>
            </a:r>
            <a:r>
              <a:rPr lang="tr-TR" dirty="0">
                <a:latin typeface="Calibri" panose="020F0502020204030204" pitchFamily="34" charset="0"/>
                <a:ea typeface="Calibri" panose="020F0502020204030204" pitchFamily="34" charset="0"/>
                <a:cs typeface="Calibri" panose="020F0502020204030204" pitchFamily="34" charset="0"/>
              </a:rPr>
              <a:t> olmadığı için ikinci el telefon satışı yapan web sayfalarından verileri topladım, bana lazım şekilde filtreledim ve kendi </a:t>
            </a:r>
            <a:r>
              <a:rPr lang="tr-TR" dirty="0" err="1">
                <a:latin typeface="Calibri" panose="020F0502020204030204" pitchFamily="34" charset="0"/>
                <a:ea typeface="Calibri" panose="020F0502020204030204" pitchFamily="34" charset="0"/>
                <a:cs typeface="Calibri" panose="020F0502020204030204" pitchFamily="34" charset="0"/>
              </a:rPr>
              <a:t>datasetimi</a:t>
            </a:r>
            <a:r>
              <a:rPr lang="tr-TR" dirty="0">
                <a:latin typeface="Calibri" panose="020F0502020204030204" pitchFamily="34" charset="0"/>
                <a:ea typeface="Calibri" panose="020F0502020204030204" pitchFamily="34" charset="0"/>
                <a:cs typeface="Calibri" panose="020F0502020204030204" pitchFamily="34" charset="0"/>
              </a:rPr>
              <a:t> oluşturdum. Bunu yaparken </a:t>
            </a:r>
            <a:r>
              <a:rPr lang="tr-TR" dirty="0" err="1">
                <a:latin typeface="Calibri" panose="020F0502020204030204" pitchFamily="34" charset="0"/>
                <a:ea typeface="Calibri" panose="020F0502020204030204" pitchFamily="34" charset="0"/>
                <a:cs typeface="Calibri" panose="020F0502020204030204" pitchFamily="34" charset="0"/>
              </a:rPr>
              <a:t>beautifulsoup</a:t>
            </a:r>
            <a:r>
              <a:rPr lang="tr-TR" dirty="0">
                <a:latin typeface="Calibri" panose="020F0502020204030204" pitchFamily="34" charset="0"/>
                <a:ea typeface="Calibri" panose="020F0502020204030204" pitchFamily="34" charset="0"/>
                <a:cs typeface="Calibri" panose="020F0502020204030204" pitchFamily="34" charset="0"/>
              </a:rPr>
              <a:t> kullandım. Editör olarak yine </a:t>
            </a:r>
            <a:r>
              <a:rPr lang="tr-TR" dirty="0" err="1">
                <a:latin typeface="Calibri" panose="020F0502020204030204" pitchFamily="34" charset="0"/>
                <a:ea typeface="Calibri" panose="020F0502020204030204" pitchFamily="34" charset="0"/>
                <a:cs typeface="Calibri" panose="020F0502020204030204" pitchFamily="34" charset="0"/>
              </a:rPr>
              <a:t>colab</a:t>
            </a:r>
            <a:r>
              <a:rPr lang="tr-TR" dirty="0">
                <a:latin typeface="Calibri" panose="020F0502020204030204" pitchFamily="34" charset="0"/>
                <a:ea typeface="Calibri" panose="020F0502020204030204" pitchFamily="34" charset="0"/>
                <a:cs typeface="Calibri" panose="020F0502020204030204" pitchFamily="34" charset="0"/>
              </a:rPr>
              <a:t> üzerinden ilerledim. Üç farklı sayfadan verileri çektiğim için ilk üç farklı </a:t>
            </a:r>
            <a:r>
              <a:rPr lang="tr-TR" dirty="0" err="1">
                <a:latin typeface="Calibri" panose="020F0502020204030204" pitchFamily="34" charset="0"/>
                <a:ea typeface="Calibri" panose="020F0502020204030204" pitchFamily="34" charset="0"/>
                <a:cs typeface="Calibri" panose="020F0502020204030204" pitchFamily="34" charset="0"/>
              </a:rPr>
              <a:t>excel</a:t>
            </a:r>
            <a:r>
              <a:rPr lang="tr-TR" dirty="0">
                <a:latin typeface="Calibri" panose="020F0502020204030204" pitchFamily="34" charset="0"/>
                <a:ea typeface="Calibri" panose="020F0502020204030204" pitchFamily="34" charset="0"/>
                <a:cs typeface="Calibri" panose="020F0502020204030204" pitchFamily="34" charset="0"/>
              </a:rPr>
              <a:t> oluşturdum daha sonra hepsini analiz edip uygun formata soktuktan sonra tek </a:t>
            </a:r>
            <a:r>
              <a:rPr lang="tr-TR" dirty="0" err="1">
                <a:latin typeface="Calibri" panose="020F0502020204030204" pitchFamily="34" charset="0"/>
                <a:ea typeface="Calibri" panose="020F0502020204030204" pitchFamily="34" charset="0"/>
                <a:cs typeface="Calibri" panose="020F0502020204030204" pitchFamily="34" charset="0"/>
              </a:rPr>
              <a:t>excelde</a:t>
            </a:r>
            <a:r>
              <a:rPr lang="tr-TR" dirty="0">
                <a:latin typeface="Calibri" panose="020F0502020204030204" pitchFamily="34" charset="0"/>
                <a:ea typeface="Calibri" panose="020F0502020204030204" pitchFamily="34" charset="0"/>
                <a:cs typeface="Calibri" panose="020F0502020204030204" pitchFamily="34" charset="0"/>
              </a:rPr>
              <a:t> topladım. Kullandığım kütüphaneler:</a:t>
            </a: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0" lvl="2" indent="0" algn="just">
              <a:buNone/>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8" name="Resim 27"/>
          <p:cNvPicPr/>
          <p:nvPr/>
        </p:nvPicPr>
        <p:blipFill rotWithShape="1">
          <a:blip r:embed="rId2"/>
          <a:srcRect l="3609" t="60703" r="60856" b="23998"/>
          <a:stretch/>
        </p:blipFill>
        <p:spPr bwMode="auto">
          <a:xfrm>
            <a:off x="859154" y="4274670"/>
            <a:ext cx="3651885" cy="11423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797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45</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a:buFont typeface="Arial" panose="020B0604020202020204" pitchFamily="34" charset="0"/>
              <a:buChar char="•"/>
            </a:pPr>
            <a:r>
              <a:rPr lang="tr-TR" dirty="0" err="1">
                <a:latin typeface="Calibri" panose="020F0502020204030204" pitchFamily="34" charset="0"/>
                <a:ea typeface="Calibri" panose="020F0502020204030204" pitchFamily="34" charset="0"/>
                <a:cs typeface="Calibri" panose="020F0502020204030204" pitchFamily="34" charset="0"/>
              </a:rPr>
              <a:t>Pandas</a:t>
            </a:r>
            <a:r>
              <a:rPr lang="tr-TR" dirty="0">
                <a:latin typeface="Calibri" panose="020F0502020204030204" pitchFamily="34" charset="0"/>
                <a:ea typeface="Calibri" panose="020F0502020204030204" pitchFamily="34" charset="0"/>
                <a:cs typeface="Calibri" panose="020F0502020204030204" pitchFamily="34" charset="0"/>
              </a:rPr>
              <a:t> veri analizi için, </a:t>
            </a:r>
            <a:r>
              <a:rPr lang="tr-TR" dirty="0" err="1">
                <a:latin typeface="Calibri" panose="020F0502020204030204" pitchFamily="34" charset="0"/>
                <a:ea typeface="Calibri" panose="020F0502020204030204" pitchFamily="34" charset="0"/>
                <a:cs typeface="Calibri" panose="020F0502020204030204" pitchFamily="34" charset="0"/>
              </a:rPr>
              <a:t>requests</a:t>
            </a:r>
            <a:r>
              <a:rPr lang="tr-TR" dirty="0">
                <a:latin typeface="Calibri" panose="020F0502020204030204" pitchFamily="34" charset="0"/>
                <a:ea typeface="Calibri" panose="020F0502020204030204" pitchFamily="34" charset="0"/>
                <a:cs typeface="Calibri" panose="020F0502020204030204" pitchFamily="34" charset="0"/>
              </a:rPr>
              <a:t> http isteklerini yapmak ve web sayfalarını indirmek için, bs4 HTML ve XML dosyalarını analiz yapmak için </a:t>
            </a:r>
            <a:r>
              <a:rPr lang="tr-TR" dirty="0" err="1">
                <a:latin typeface="Calibri" panose="020F0502020204030204" pitchFamily="34" charset="0"/>
                <a:ea typeface="Calibri" panose="020F0502020204030204" pitchFamily="34" charset="0"/>
                <a:cs typeface="Calibri" panose="020F0502020204030204" pitchFamily="34" charset="0"/>
              </a:rPr>
              <a:t>kullanırı</a:t>
            </a:r>
            <a:r>
              <a:rPr lang="tr-TR" dirty="0">
                <a:latin typeface="Calibri" panose="020F0502020204030204" pitchFamily="34" charset="0"/>
                <a:ea typeface="Calibri" panose="020F0502020204030204" pitchFamily="34" charset="0"/>
                <a:cs typeface="Calibri" panose="020F0502020204030204" pitchFamily="34" charset="0"/>
              </a:rPr>
              <a:t> ve web </a:t>
            </a:r>
            <a:r>
              <a:rPr lang="tr-TR" dirty="0" err="1">
                <a:latin typeface="Calibri" panose="020F0502020204030204" pitchFamily="34" charset="0"/>
                <a:ea typeface="Calibri" panose="020F0502020204030204" pitchFamily="34" charset="0"/>
                <a:cs typeface="Calibri" panose="020F0502020204030204" pitchFamily="34" charset="0"/>
              </a:rPr>
              <a:t>scarping</a:t>
            </a:r>
            <a:r>
              <a:rPr lang="tr-TR" dirty="0">
                <a:latin typeface="Calibri" panose="020F0502020204030204" pitchFamily="34" charset="0"/>
                <a:ea typeface="Calibri" panose="020F0502020204030204" pitchFamily="34" charset="0"/>
                <a:cs typeface="Calibri" panose="020F0502020204030204" pitchFamily="34" charset="0"/>
              </a:rPr>
              <a:t> işlemlerinde sıklıkla kullanılır.   </a:t>
            </a: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algn="just">
              <a:buFont typeface="Arial" panose="020B0604020202020204" pitchFamily="34" charset="0"/>
              <a:buChar char="•"/>
            </a:pPr>
            <a:r>
              <a:rPr lang="tr-TR" dirty="0">
                <a:latin typeface="Calibri" panose="020F0502020204030204" pitchFamily="34" charset="0"/>
                <a:ea typeface="Calibri" panose="020F0502020204030204" pitchFamily="34" charset="0"/>
                <a:cs typeface="Calibri" panose="020F0502020204030204" pitchFamily="34" charset="0"/>
              </a:rPr>
              <a:t>V</a:t>
            </a:r>
            <a:r>
              <a:rPr lang="tr-TR" dirty="0" smtClean="0">
                <a:latin typeface="Calibri" panose="020F0502020204030204" pitchFamily="34" charset="0"/>
                <a:ea typeface="Calibri" panose="020F0502020204030204" pitchFamily="34" charset="0"/>
                <a:cs typeface="Calibri" panose="020F0502020204030204" pitchFamily="34" charset="0"/>
              </a:rPr>
              <a:t>eri </a:t>
            </a:r>
            <a:r>
              <a:rPr lang="tr-TR" dirty="0">
                <a:latin typeface="Calibri" panose="020F0502020204030204" pitchFamily="34" charset="0"/>
                <a:ea typeface="Calibri" panose="020F0502020204030204" pitchFamily="34" charset="0"/>
                <a:cs typeface="Calibri" panose="020F0502020204030204" pitchFamily="34" charset="0"/>
              </a:rPr>
              <a:t>çekmek istediğimiz sayfaya istek atarız, ve sayfayı parçalamak için </a:t>
            </a:r>
            <a:r>
              <a:rPr lang="tr-TR" dirty="0" err="1">
                <a:latin typeface="Calibri" panose="020F0502020204030204" pitchFamily="34" charset="0"/>
                <a:ea typeface="Calibri" panose="020F0502020204030204" pitchFamily="34" charset="0"/>
                <a:cs typeface="Calibri" panose="020F0502020204030204" pitchFamily="34" charset="0"/>
              </a:rPr>
              <a:t>BeautifulSoup</a:t>
            </a:r>
            <a:r>
              <a:rPr lang="tr-TR" dirty="0">
                <a:latin typeface="Calibri" panose="020F0502020204030204" pitchFamily="34" charset="0"/>
                <a:ea typeface="Calibri" panose="020F0502020204030204" pitchFamily="34" charset="0"/>
                <a:cs typeface="Calibri" panose="020F0502020204030204" pitchFamily="34" charset="0"/>
              </a:rPr>
              <a:t> kullanırız. Sayfa dönütüne baktığımızda 200 yani başarılı mesajını alırız. Burada sayfanın erişim izni yoksa sayfadan dönüt alınmaz buna dikkat etmemiz gerekmektedir. </a:t>
            </a:r>
          </a:p>
          <a:p>
            <a:pPr algn="just">
              <a:buFont typeface="Arial" panose="020B0604020202020204" pitchFamily="34" charset="0"/>
              <a:buChar char="•"/>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9" name="Resim 28"/>
          <p:cNvPicPr/>
          <p:nvPr/>
        </p:nvPicPr>
        <p:blipFill rotWithShape="1">
          <a:blip r:embed="rId2"/>
          <a:srcRect l="6620" t="38913" r="37843" b="45709"/>
          <a:stretch/>
        </p:blipFill>
        <p:spPr bwMode="auto">
          <a:xfrm>
            <a:off x="849991" y="3297353"/>
            <a:ext cx="8354969" cy="12298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882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46</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8" name="Resim 27"/>
          <p:cNvPicPr/>
          <p:nvPr/>
        </p:nvPicPr>
        <p:blipFill rotWithShape="1">
          <a:blip r:embed="rId2"/>
          <a:srcRect l="9076" t="33977" r="38593" b="37734"/>
          <a:stretch/>
        </p:blipFill>
        <p:spPr bwMode="auto">
          <a:xfrm>
            <a:off x="3917539" y="3094067"/>
            <a:ext cx="8080412" cy="2457475"/>
          </a:xfrm>
          <a:prstGeom prst="rect">
            <a:avLst/>
          </a:prstGeom>
          <a:ln>
            <a:noFill/>
          </a:ln>
          <a:extLst>
            <a:ext uri="{53640926-AAD7-44D8-BBD7-CCE9431645EC}">
              <a14:shadowObscured xmlns:a14="http://schemas.microsoft.com/office/drawing/2010/main"/>
            </a:ext>
          </a:extLst>
        </p:spPr>
      </p:pic>
      <p:sp>
        <p:nvSpPr>
          <p:cNvPr id="13" name="Metin kutusu 12"/>
          <p:cNvSpPr txBox="1"/>
          <p:nvPr/>
        </p:nvSpPr>
        <p:spPr>
          <a:xfrm>
            <a:off x="479546" y="3116249"/>
            <a:ext cx="3437993" cy="2308324"/>
          </a:xfrm>
          <a:prstGeom prst="rect">
            <a:avLst/>
          </a:prstGeom>
          <a:noFill/>
        </p:spPr>
        <p:txBody>
          <a:bodyPr wrap="square" rtlCol="0">
            <a:sp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Şekilde gözüktüğü </a:t>
            </a:r>
            <a:r>
              <a:rPr lang="tr-TR" dirty="0">
                <a:latin typeface="Calibri" panose="020F0502020204030204" pitchFamily="34" charset="0"/>
                <a:ea typeface="Calibri" panose="020F0502020204030204" pitchFamily="34" charset="0"/>
                <a:cs typeface="Calibri" panose="020F0502020204030204" pitchFamily="34" charset="0"/>
              </a:rPr>
              <a:t>gibi sayfaya erişip </a:t>
            </a:r>
            <a:r>
              <a:rPr lang="tr-TR" dirty="0" err="1">
                <a:latin typeface="Calibri" panose="020F0502020204030204" pitchFamily="34" charset="0"/>
                <a:ea typeface="Calibri" panose="020F0502020204030204" pitchFamily="34" charset="0"/>
                <a:cs typeface="Calibri" panose="020F0502020204030204" pitchFamily="34" charset="0"/>
              </a:rPr>
              <a:t>soup</a:t>
            </a:r>
            <a:r>
              <a:rPr lang="tr-TR" dirty="0">
                <a:latin typeface="Calibri" panose="020F0502020204030204" pitchFamily="34" charset="0"/>
                <a:ea typeface="Calibri" panose="020F0502020204030204" pitchFamily="34" charset="0"/>
                <a:cs typeface="Calibri" panose="020F0502020204030204" pitchFamily="34" charset="0"/>
              </a:rPr>
              <a:t> üzerinden istediğimiz yapılara erişiriz, bunu yaparken sayfada o elemente ait spesifik </a:t>
            </a:r>
            <a:r>
              <a:rPr lang="tr-TR" dirty="0" err="1">
                <a:latin typeface="Calibri" panose="020F0502020204030204" pitchFamily="34" charset="0"/>
                <a:ea typeface="Calibri" panose="020F0502020204030204" pitchFamily="34" charset="0"/>
                <a:cs typeface="Calibri" panose="020F0502020204030204" pitchFamily="34" charset="0"/>
              </a:rPr>
              <a:t>id</a:t>
            </a:r>
            <a:r>
              <a:rPr lang="tr-TR" dirty="0">
                <a:latin typeface="Calibri" panose="020F0502020204030204" pitchFamily="34" charset="0"/>
                <a:ea typeface="Calibri" panose="020F0502020204030204" pitchFamily="34" charset="0"/>
                <a:cs typeface="Calibri" panose="020F0502020204030204" pitchFamily="34" charset="0"/>
              </a:rPr>
              <a:t>, </a:t>
            </a:r>
            <a:r>
              <a:rPr lang="tr-TR" dirty="0" err="1">
                <a:latin typeface="Calibri" panose="020F0502020204030204" pitchFamily="34" charset="0"/>
                <a:ea typeface="Calibri" panose="020F0502020204030204" pitchFamily="34" charset="0"/>
                <a:cs typeface="Calibri" panose="020F0502020204030204" pitchFamily="34" charset="0"/>
              </a:rPr>
              <a:t>class</a:t>
            </a:r>
            <a:r>
              <a:rPr lang="tr-TR" dirty="0">
                <a:latin typeface="Calibri" panose="020F0502020204030204" pitchFamily="34" charset="0"/>
                <a:ea typeface="Calibri" panose="020F0502020204030204" pitchFamily="34" charset="0"/>
                <a:cs typeface="Calibri" panose="020F0502020204030204" pitchFamily="34" charset="0"/>
              </a:rPr>
              <a:t> veya benzeri bir şey bulmalıyız. Bunun için sayfayı incelemeliyiz, onu da şu şekilde yaparız: </a:t>
            </a:r>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28678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47</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31" name="Resim 30"/>
          <p:cNvPicPr/>
          <p:nvPr/>
        </p:nvPicPr>
        <p:blipFill>
          <a:blip r:embed="rId2"/>
          <a:stretch>
            <a:fillRect/>
          </a:stretch>
        </p:blipFill>
        <p:spPr>
          <a:xfrm>
            <a:off x="479546" y="2401602"/>
            <a:ext cx="6901561" cy="3882278"/>
          </a:xfrm>
          <a:prstGeom prst="rect">
            <a:avLst/>
          </a:prstGeom>
        </p:spPr>
      </p:pic>
      <p:sp>
        <p:nvSpPr>
          <p:cNvPr id="20" name="Rectangle 2"/>
          <p:cNvSpPr>
            <a:spLocks noChangeArrowheads="1"/>
          </p:cNvSpPr>
          <p:nvPr/>
        </p:nvSpPr>
        <p:spPr bwMode="auto">
          <a:xfrm>
            <a:off x="7452939" y="2597098"/>
            <a:ext cx="473906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F12 tuşu ile sayfayı inceleyebilmekteyiz, buradaki mantık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Selenium</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mantığı ile aynıdır. Tek fark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BeautifulSoup</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Seleniuma</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göre daha hızlıdır. Şekildeki gibi ürünlere tıklayıp detay alacağımız için ürünlerin linklerini alırız. Daha sonra sayfadaki her linke istek atmak için döngü kullanırız ve istek attığımız link ile gelen sayfaları da aynı şekilde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soup</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ile parçalıyoruz.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28825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48</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31745" name="Resim 72"/>
          <p:cNvPicPr>
            <a:picLocks noChangeAspect="1" noChangeArrowheads="1"/>
          </p:cNvPicPr>
          <p:nvPr/>
        </p:nvPicPr>
        <p:blipFill>
          <a:blip r:embed="rId2">
            <a:extLst>
              <a:ext uri="{28A0092B-C50C-407E-A947-70E740481C1C}">
                <a14:useLocalDpi xmlns:a14="http://schemas.microsoft.com/office/drawing/2010/main" val="0"/>
              </a:ext>
            </a:extLst>
          </a:blip>
          <a:srcRect l="4025" t="51326" r="56830" b="21284"/>
          <a:stretch>
            <a:fillRect/>
          </a:stretch>
        </p:blipFill>
        <p:spPr bwMode="auto">
          <a:xfrm>
            <a:off x="514789" y="2664699"/>
            <a:ext cx="3560287" cy="139845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p:cNvSpPr>
            <a:spLocks noChangeArrowheads="1"/>
          </p:cNvSpPr>
          <p:nvPr/>
        </p:nvSpPr>
        <p:spPr bwMode="auto">
          <a:xfrm>
            <a:off x="479546" y="2275799"/>
            <a:ext cx="9538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Şekildeki gibi sayfa içindeki ürün linklerine istek atarız. Ardından gelen sayfayı da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soup</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ile parçalarız. </a:t>
            </a:r>
          </a:p>
        </p:txBody>
      </p:sp>
      <p:sp>
        <p:nvSpPr>
          <p:cNvPr id="22" name="Rectangle 5"/>
          <p:cNvSpPr>
            <a:spLocks noChangeArrowheads="1"/>
          </p:cNvSpPr>
          <p:nvPr/>
        </p:nvSpPr>
        <p:spPr bwMode="auto">
          <a:xfrm>
            <a:off x="457201" y="4158566"/>
            <a:ext cx="95457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Daha sonra bu sayfadan almak istediğimiz verileri yine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class</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id</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benzeri spesifik özellikleri ile çekeriz: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31748" name="Resim 73"/>
          <p:cNvPicPr>
            <a:picLocks noChangeAspect="1" noChangeArrowheads="1"/>
          </p:cNvPicPr>
          <p:nvPr/>
        </p:nvPicPr>
        <p:blipFill>
          <a:blip r:embed="rId3">
            <a:extLst>
              <a:ext uri="{28A0092B-C50C-407E-A947-70E740481C1C}">
                <a14:useLocalDpi xmlns:a14="http://schemas.microsoft.com/office/drawing/2010/main" val="0"/>
              </a:ext>
            </a:extLst>
          </a:blip>
          <a:srcRect l="3331" t="44417" r="41284" b="15361"/>
          <a:stretch>
            <a:fillRect/>
          </a:stretch>
        </p:blipFill>
        <p:spPr bwMode="auto">
          <a:xfrm>
            <a:off x="514789" y="4615245"/>
            <a:ext cx="5262858" cy="214266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6"/>
          <p:cNvSpPr>
            <a:spLocks noChangeArrowheads="1"/>
          </p:cNvSpPr>
          <p:nvPr/>
        </p:nvSpPr>
        <p:spPr bwMode="auto">
          <a:xfrm>
            <a:off x="0" y="174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1735380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49</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angle 6"/>
          <p:cNvSpPr>
            <a:spLocks noChangeArrowheads="1"/>
          </p:cNvSpPr>
          <p:nvPr/>
        </p:nvSpPr>
        <p:spPr bwMode="auto">
          <a:xfrm>
            <a:off x="0" y="174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Arial" panose="020B0604020202020204" pitchFamily="34" charset="0"/>
              </a:rPr>
              <a:t> </a:t>
            </a:r>
          </a:p>
        </p:txBody>
      </p:sp>
      <p:pic>
        <p:nvPicPr>
          <p:cNvPr id="37890" name="Resim 75"/>
          <p:cNvPicPr>
            <a:picLocks noChangeAspect="1" noChangeArrowheads="1"/>
          </p:cNvPicPr>
          <p:nvPr/>
        </p:nvPicPr>
        <p:blipFill>
          <a:blip r:embed="rId2">
            <a:extLst>
              <a:ext uri="{28A0092B-C50C-407E-A947-70E740481C1C}">
                <a14:useLocalDpi xmlns:a14="http://schemas.microsoft.com/office/drawing/2010/main" val="0"/>
              </a:ext>
            </a:extLst>
          </a:blip>
          <a:srcRect l="3737" t="59413" r="27686" b="10965"/>
          <a:stretch>
            <a:fillRect/>
          </a:stretch>
        </p:blipFill>
        <p:spPr bwMode="auto">
          <a:xfrm>
            <a:off x="554690" y="3028120"/>
            <a:ext cx="6210805" cy="1509927"/>
          </a:xfrm>
          <a:prstGeom prst="rect">
            <a:avLst/>
          </a:prstGeom>
          <a:noFill/>
          <a:extLst>
            <a:ext uri="{909E8E84-426E-40DD-AFC4-6F175D3DCCD1}">
              <a14:hiddenFill xmlns:a14="http://schemas.microsoft.com/office/drawing/2010/main">
                <a:solidFill>
                  <a:srgbClr val="FFFFFF"/>
                </a:solidFill>
              </a14:hiddenFill>
            </a:ext>
          </a:extLst>
        </p:spPr>
      </p:pic>
      <p:pic>
        <p:nvPicPr>
          <p:cNvPr id="37889" name="Resim 76"/>
          <p:cNvPicPr>
            <a:picLocks noChangeAspect="1" noChangeArrowheads="1"/>
          </p:cNvPicPr>
          <p:nvPr/>
        </p:nvPicPr>
        <p:blipFill>
          <a:blip r:embed="rId3">
            <a:extLst>
              <a:ext uri="{28A0092B-C50C-407E-A947-70E740481C1C}">
                <a14:useLocalDpi xmlns:a14="http://schemas.microsoft.com/office/drawing/2010/main" val="0"/>
              </a:ext>
            </a:extLst>
          </a:blip>
          <a:srcRect l="13133" t="35686" r="3137" b="40771"/>
          <a:stretch>
            <a:fillRect/>
          </a:stretch>
        </p:blipFill>
        <p:spPr bwMode="auto">
          <a:xfrm>
            <a:off x="554690" y="5268485"/>
            <a:ext cx="6246465" cy="99076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479546" y="2316190"/>
            <a:ext cx="1113681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Bazı verileri çekerken formatlamamız gerekebilmektedir. Örneğin ben verilerden hafıza değerini çekerken Terabaytı Gigabayta çevirmek durumunda kaldım: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7" name="Rectangle 4"/>
          <p:cNvSpPr>
            <a:spLocks noChangeArrowheads="1"/>
          </p:cNvSpPr>
          <p:nvPr/>
        </p:nvSpPr>
        <p:spPr bwMode="auto">
          <a:xfrm>
            <a:off x="484410" y="4709881"/>
            <a:ext cx="71225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Daha sonra ilgili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verilerli</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çektikten sonra bunları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excel</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dosyasına aktardım.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4578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a:bodyPr>
          <a:lstStyle/>
          <a:p>
            <a:pPr algn="just"/>
            <a:r>
              <a:rPr lang="tr-TR" dirty="0" smtClean="0">
                <a:latin typeface="Calibri" panose="020F0502020204030204" pitchFamily="34" charset="0"/>
                <a:cs typeface="Calibri" panose="020F0502020204030204" pitchFamily="34" charset="0"/>
              </a:rPr>
              <a:t>Bu durum alıcı ve satıcı arasındaki güveni azaltırken huzursuz ve güvensiz bir satış ortamı sağlamaktadır. </a:t>
            </a:r>
          </a:p>
          <a:p>
            <a:pPr algn="just"/>
            <a:r>
              <a:rPr lang="tr-TR" dirty="0" smtClean="0">
                <a:latin typeface="Calibri" panose="020F0502020204030204" pitchFamily="34" charset="0"/>
                <a:cs typeface="Calibri" panose="020F0502020204030204" pitchFamily="34" charset="0"/>
              </a:rPr>
              <a:t>Çok düşük fiyatlara ve yüksek fiyatlara bağlı olarak ürün satışları azalmakta satıcılar ürünlerini satmak yerine atmayı tercih etmekte hatta zorunda kalmaktadır. Böylelikle israf ve çevre kirliliği artmaktadır.</a:t>
            </a:r>
          </a:p>
          <a:p>
            <a:pPr algn="just"/>
            <a:r>
              <a:rPr lang="tr-TR" dirty="0" smtClean="0">
                <a:latin typeface="Calibri" panose="020F0502020204030204" pitchFamily="34" charset="0"/>
                <a:cs typeface="Calibri" panose="020F0502020204030204" pitchFamily="34" charset="0"/>
              </a:rPr>
              <a:t>Ürün satışı azaldığı ve benzersizlik arttığı için ikinci el piyasasında popülerlik azalmaktadır.</a:t>
            </a:r>
          </a:p>
          <a:p>
            <a:pPr algn="just"/>
            <a:r>
              <a:rPr lang="tr-TR" dirty="0" smtClean="0">
                <a:latin typeface="Calibri" panose="020F0502020204030204" pitchFamily="34" charset="0"/>
                <a:cs typeface="Calibri" panose="020F0502020204030204" pitchFamily="34" charset="0"/>
              </a:rPr>
              <a:t>Bunların önüne geçmek ve ikinci el piyasasına katkıda bulunmak bu projenin temel amaçlarındandır.</a:t>
            </a: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5</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Problem Tanımı (Problem Statement)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32817405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50</a:t>
            </a:fld>
            <a:endParaRPr lang="en-US" sz="1400" dirty="0"/>
          </a:p>
        </p:txBody>
      </p:sp>
      <p:sp>
        <p:nvSpPr>
          <p:cNvPr id="5" name="Unvan 1"/>
          <p:cNvSpPr txBox="1">
            <a:spLocks/>
          </p:cNvSpPr>
          <p:nvPr/>
        </p:nvSpPr>
        <p:spPr bwMode="gray">
          <a:xfrm>
            <a:off x="479546" y="1264897"/>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a:solidFill>
                  <a:schemeClr val="accent4">
                    <a:lumMod val="60000"/>
                    <a:lumOff val="40000"/>
                  </a:schemeClr>
                </a:solidFill>
                <a:latin typeface="Calibri" panose="020F0502020204030204" pitchFamily="34" charset="0"/>
                <a:cs typeface="Calibri" panose="020F0502020204030204" pitchFamily="34" charset="0"/>
              </a:rPr>
              <a:t>UYGULAMA VE DENEYSEL SONUÇLAR (APPLICATION </a:t>
            </a:r>
            <a:r>
              <a:rPr lang="tr-TR" sz="1600" b="1" dirty="0" err="1">
                <a:solidFill>
                  <a:schemeClr val="accent4">
                    <a:lumMod val="60000"/>
                    <a:lumOff val="40000"/>
                  </a:schemeClr>
                </a:solidFill>
                <a:latin typeface="Calibri" panose="020F0502020204030204" pitchFamily="34" charset="0"/>
                <a:cs typeface="Calibri" panose="020F0502020204030204" pitchFamily="34" charset="0"/>
              </a:rPr>
              <a:t>and</a:t>
            </a:r>
            <a:r>
              <a:rPr lang="tr-TR" sz="1600" b="1" dirty="0">
                <a:solidFill>
                  <a:schemeClr val="accent4">
                    <a:lumMod val="60000"/>
                    <a:lumOff val="40000"/>
                  </a:schemeClr>
                </a:solidFill>
                <a:latin typeface="Calibri" panose="020F0502020204030204" pitchFamily="34" charset="0"/>
                <a:cs typeface="Calibri" panose="020F0502020204030204" pitchFamily="34" charset="0"/>
              </a:rPr>
              <a:t> EXPERIMENTAL RESULTS)</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Uygulamanın Tanıtımı (</a:t>
            </a:r>
            <a:r>
              <a:rPr lang="en-US" sz="1600" i="1" dirty="0">
                <a:solidFill>
                  <a:schemeClr val="accent4">
                    <a:lumMod val="20000"/>
                    <a:lumOff val="80000"/>
                  </a:schemeClr>
                </a:solidFill>
                <a:latin typeface="Calibri" panose="020F0502020204030204" pitchFamily="34" charset="0"/>
                <a:cs typeface="Calibri" panose="020F0502020204030204" pitchFamily="34" charset="0"/>
              </a:rPr>
              <a:t>Introduction of the Application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
        <p:nvSpPr>
          <p:cNvPr id="6"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1" name="Rectangle 6"/>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Metin Kutusu 10"/>
          <p:cNvSpPr txBox="1"/>
          <p:nvPr/>
        </p:nvSpPr>
        <p:spPr>
          <a:xfrm>
            <a:off x="7607001" y="10188244"/>
            <a:ext cx="191262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13 Splahs 2</a:t>
            </a:r>
          </a:p>
        </p:txBody>
      </p:sp>
      <p:sp>
        <p:nvSpPr>
          <p:cNvPr id="3" name="Rectangle 5"/>
          <p:cNvSpPr>
            <a:spLocks noChangeArrowheads="1"/>
          </p:cNvSpPr>
          <p:nvPr/>
        </p:nvSpPr>
        <p:spPr bwMode="auto">
          <a:xfrm>
            <a:off x="2859741" y="17446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4" name="Rectangle 6"/>
          <p:cNvSpPr>
            <a:spLocks noChangeArrowheads="1"/>
          </p:cNvSpPr>
          <p:nvPr/>
        </p:nvSpPr>
        <p:spPr bwMode="auto">
          <a:xfrm>
            <a:off x="2859741" y="2201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7"/>
          <p:cNvSpPr>
            <a:spLocks noChangeArrowheads="1"/>
          </p:cNvSpPr>
          <p:nvPr/>
        </p:nvSpPr>
        <p:spPr bwMode="auto">
          <a:xfrm>
            <a:off x="2859741" y="26590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6" name="Rectangle 10"/>
          <p:cNvSpPr>
            <a:spLocks noChangeArrowheads="1"/>
          </p:cNvSpPr>
          <p:nvPr/>
        </p:nvSpPr>
        <p:spPr bwMode="auto">
          <a:xfrm>
            <a:off x="2859741" y="3116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3" name="Metin Kutusu 41"/>
          <p:cNvSpPr txBox="1"/>
          <p:nvPr/>
        </p:nvSpPr>
        <p:spPr>
          <a:xfrm>
            <a:off x="3095625" y="10980724"/>
            <a:ext cx="3322955"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25 Kütüphaneleri çağırma</a:t>
            </a:r>
          </a:p>
        </p:txBody>
      </p:sp>
      <p:sp>
        <p:nvSpPr>
          <p:cNvPr id="19" name="Rectangle 6"/>
          <p:cNvSpPr>
            <a:spLocks noChangeArrowheads="1"/>
          </p:cNvSpPr>
          <p:nvPr/>
        </p:nvSpPr>
        <p:spPr bwMode="auto">
          <a:xfrm>
            <a:off x="1117600" y="38782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4" name="Rectangle 9"/>
          <p:cNvSpPr>
            <a:spLocks noChangeArrowheads="1"/>
          </p:cNvSpPr>
          <p:nvPr/>
        </p:nvSpPr>
        <p:spPr bwMode="auto">
          <a:xfrm>
            <a:off x="5608320" y="10545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5" name="Rectangle 11"/>
          <p:cNvSpPr>
            <a:spLocks noChangeArrowheads="1"/>
          </p:cNvSpPr>
          <p:nvPr/>
        </p:nvSpPr>
        <p:spPr bwMode="auto">
          <a:xfrm>
            <a:off x="1935163" y="6118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26" name="Metin Kutusu 52"/>
          <p:cNvSpPr txBox="1"/>
          <p:nvPr/>
        </p:nvSpPr>
        <p:spPr>
          <a:xfrm>
            <a:off x="11912301" y="9859442"/>
            <a:ext cx="3101340" cy="25908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spcAft>
                <a:spcPts val="1000"/>
              </a:spcAft>
            </a:pPr>
            <a:r>
              <a:rPr lang="tr-TR" sz="900" i="1">
                <a:solidFill>
                  <a:srgbClr val="44546A"/>
                </a:solidFill>
                <a:effectLst/>
                <a:latin typeface="Times New Roman" panose="02020603050405020304" pitchFamily="18" charset="0"/>
                <a:ea typeface="Calibri" panose="020F0502020204030204" pitchFamily="34" charset="0"/>
                <a:cs typeface="Arial" panose="020B0604020202020204" pitchFamily="34" charset="0"/>
              </a:rPr>
              <a:t>Şekil 29 Sunucuya istek atılır</a:t>
            </a:r>
          </a:p>
        </p:txBody>
      </p:sp>
      <p:sp>
        <p:nvSpPr>
          <p:cNvPr id="10"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2" name="Rectangle 3"/>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l"/>
              </a:tabLst>
              <a:defRPr>
                <a:solidFill>
                  <a:schemeClr val="tx1"/>
                </a:solidFill>
                <a:latin typeface="Arial" panose="020B0604020202020204" pitchFamily="34" charset="0"/>
              </a:defRPr>
            </a:lvl1pPr>
            <a:lvl2pPr eaLnBrk="0" fontAlgn="base" hangingPunct="0">
              <a:spcBef>
                <a:spcPct val="0"/>
              </a:spcBef>
              <a:spcAft>
                <a:spcPct val="0"/>
              </a:spcAft>
              <a:tabLst>
                <a:tab pos="449263" algn="l"/>
              </a:tabLst>
              <a:defRPr>
                <a:solidFill>
                  <a:schemeClr val="tx1"/>
                </a:solidFill>
                <a:latin typeface="Arial" panose="020B0604020202020204" pitchFamily="34" charset="0"/>
              </a:defRPr>
            </a:lvl2pPr>
            <a:lvl3pPr eaLnBrk="0" fontAlgn="base" hangingPunct="0">
              <a:spcBef>
                <a:spcPct val="0"/>
              </a:spcBef>
              <a:spcAft>
                <a:spcPct val="0"/>
              </a:spcAft>
              <a:tabLst>
                <a:tab pos="449263" algn="l"/>
              </a:tabLst>
              <a:defRPr>
                <a:solidFill>
                  <a:schemeClr val="tx1"/>
                </a:solidFill>
                <a:latin typeface="Arial" panose="020B0604020202020204" pitchFamily="34" charset="0"/>
              </a:defRPr>
            </a:lvl3pPr>
            <a:lvl4pPr eaLnBrk="0" fontAlgn="base" hangingPunct="0">
              <a:spcBef>
                <a:spcPct val="0"/>
              </a:spcBef>
              <a:spcAft>
                <a:spcPct val="0"/>
              </a:spcAft>
              <a:tabLst>
                <a:tab pos="449263" algn="l"/>
              </a:tabLst>
              <a:defRPr>
                <a:solidFill>
                  <a:schemeClr val="tx1"/>
                </a:solidFill>
                <a:latin typeface="Arial" panose="020B0604020202020204" pitchFamily="34" charset="0"/>
              </a:defRPr>
            </a:lvl4pPr>
            <a:lvl5pPr eaLnBrk="0" fontAlgn="base" hangingPunct="0">
              <a:spcBef>
                <a:spcPct val="0"/>
              </a:spcBef>
              <a:spcAft>
                <a:spcPct val="0"/>
              </a:spcAft>
              <a:tabLst>
                <a:tab pos="449263" algn="l"/>
              </a:tabLst>
              <a:defRPr>
                <a:solidFill>
                  <a:schemeClr val="tx1"/>
                </a:solidFill>
                <a:latin typeface="Arial" panose="020B0604020202020204" pitchFamily="34" charset="0"/>
              </a:defRPr>
            </a:lvl5pPr>
            <a:lvl6pPr eaLnBrk="0" fontAlgn="base" hangingPunct="0">
              <a:spcBef>
                <a:spcPct val="0"/>
              </a:spcBef>
              <a:spcAft>
                <a:spcPct val="0"/>
              </a:spcAft>
              <a:tabLst>
                <a:tab pos="449263" algn="l"/>
              </a:tabLst>
              <a:defRPr>
                <a:solidFill>
                  <a:schemeClr val="tx1"/>
                </a:solidFill>
                <a:latin typeface="Arial" panose="020B0604020202020204" pitchFamily="34" charset="0"/>
              </a:defRPr>
            </a:lvl6pPr>
            <a:lvl7pPr eaLnBrk="0" fontAlgn="base" hangingPunct="0">
              <a:spcBef>
                <a:spcPct val="0"/>
              </a:spcBef>
              <a:spcAft>
                <a:spcPct val="0"/>
              </a:spcAft>
              <a:tabLst>
                <a:tab pos="449263" algn="l"/>
              </a:tabLst>
              <a:defRPr>
                <a:solidFill>
                  <a:schemeClr val="tx1"/>
                </a:solidFill>
                <a:latin typeface="Arial" panose="020B0604020202020204" pitchFamily="34" charset="0"/>
              </a:defRPr>
            </a:lvl7pPr>
            <a:lvl8pPr eaLnBrk="0" fontAlgn="base" hangingPunct="0">
              <a:spcBef>
                <a:spcPct val="0"/>
              </a:spcBef>
              <a:spcAft>
                <a:spcPct val="0"/>
              </a:spcAft>
              <a:tabLst>
                <a:tab pos="449263" algn="l"/>
              </a:tabLst>
              <a:defRPr>
                <a:solidFill>
                  <a:schemeClr val="tx1"/>
                </a:solidFill>
                <a:latin typeface="Arial" panose="020B0604020202020204" pitchFamily="34" charset="0"/>
              </a:defRPr>
            </a:lvl8pPr>
            <a:lvl9pPr eaLnBrk="0" fontAlgn="base" hangingPunct="0">
              <a:spcBef>
                <a:spcPct val="0"/>
              </a:spcBef>
              <a:spcAft>
                <a:spcPct val="0"/>
              </a:spcAft>
              <a:tabLst>
                <a:tab pos="4492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49263" algn="l"/>
              </a:tabLst>
            </a:pPr>
            <a:r>
              <a:rPr kumimoji="0" lang="tr-TR"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tr-TR"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49263" algn="l"/>
              </a:tabLst>
            </a:pPr>
            <a:endParaRPr kumimoji="0" lang="tr-TR" sz="1800" b="0" i="0" u="none" strike="noStrike" cap="none" normalizeH="0" baseline="0" smtClean="0">
              <a:ln>
                <a:noFill/>
              </a:ln>
              <a:solidFill>
                <a:schemeClr val="tx1"/>
              </a:solidFill>
              <a:effectLst/>
              <a:latin typeface="Arial" panose="020B0604020202020204" pitchFamily="34" charset="0"/>
            </a:endParaRPr>
          </a:p>
        </p:txBody>
      </p:sp>
      <p:sp>
        <p:nvSpPr>
          <p:cNvPr id="27" name="İçerik Yer Tutucusu 2"/>
          <p:cNvSpPr>
            <a:spLocks noGrp="1"/>
          </p:cNvSpPr>
          <p:nvPr>
            <p:ph idx="1"/>
          </p:nvPr>
        </p:nvSpPr>
        <p:spPr>
          <a:xfrm>
            <a:off x="479546" y="2330412"/>
            <a:ext cx="9501067" cy="3689388"/>
          </a:xfrm>
        </p:spPr>
        <p:txBody>
          <a:bodyPr>
            <a:normAutofit/>
          </a:bodyPr>
          <a:lstStyle/>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285750" lvl="2" indent="-285750" algn="just">
              <a:buFont typeface="Arial" panose="020B0604020202020204" pitchFamily="34" charset="0"/>
              <a:buChar char="•"/>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smtClean="0">
              <a:latin typeface="Calibri" panose="020F0502020204030204" pitchFamily="34" charset="0"/>
              <a:ea typeface="Calibri" panose="020F0502020204030204" pitchFamily="34" charset="0"/>
              <a:cs typeface="Calibri" panose="020F0502020204030204" pitchFamily="34" charset="0"/>
            </a:endParaRPr>
          </a:p>
          <a:p>
            <a:pPr marL="342900" lvl="2" indent="-342900" algn="just">
              <a:buFont typeface="Arial" panose="020B0604020202020204" pitchFamily="34" charset="0"/>
              <a:buChar char="•"/>
            </a:pPr>
            <a:endParaRPr lang="tr-TR" sz="1800" b="1"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sp>
        <p:nvSpPr>
          <p:cNvPr id="32" name="Rectangle 6"/>
          <p:cNvSpPr>
            <a:spLocks noChangeArrowheads="1"/>
          </p:cNvSpPr>
          <p:nvPr/>
        </p:nvSpPr>
        <p:spPr bwMode="auto">
          <a:xfrm>
            <a:off x="0" y="17446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800" b="0" i="0" u="none" strike="noStrike" cap="none" normalizeH="0" baseline="0" smtClean="0">
                <a:ln>
                  <a:noFill/>
                </a:ln>
                <a:solidFill>
                  <a:schemeClr val="tx1"/>
                </a:solidFill>
                <a:effectLst/>
                <a:latin typeface="Arial" panose="020B0604020202020204" pitchFamily="34" charset="0"/>
              </a:rPr>
              <a:t> </a:t>
            </a:r>
          </a:p>
        </p:txBody>
      </p:sp>
      <p:sp>
        <p:nvSpPr>
          <p:cNvPr id="20" name="Rectangle 2"/>
          <p:cNvSpPr>
            <a:spLocks noChangeArrowheads="1"/>
          </p:cNvSpPr>
          <p:nvPr/>
        </p:nvSpPr>
        <p:spPr bwMode="auto">
          <a:xfrm>
            <a:off x="436251" y="2564484"/>
            <a:ext cx="116964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Bu şekilde diğer sayfalar için de ayrı ayrı kod yazıp web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scarping</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ile verileri uygun formatta çekip tek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excelde</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birleştirebiliriz.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sz="1800" b="0" i="0" u="none" strike="noStrike" cap="none" normalizeH="0" baseline="0" dirty="0" smtClean="0">
              <a:ln>
                <a:noFill/>
              </a:ln>
              <a:solidFill>
                <a:schemeClr val="tx1"/>
              </a:solidFill>
              <a:effectLst/>
              <a:latin typeface="Arial" panose="020B0604020202020204" pitchFamily="34" charset="0"/>
            </a:endParaRPr>
          </a:p>
        </p:txBody>
      </p:sp>
      <p:pic>
        <p:nvPicPr>
          <p:cNvPr id="38913" name="Resim 77"/>
          <p:cNvPicPr>
            <a:picLocks noChangeAspect="1" noChangeArrowheads="1"/>
          </p:cNvPicPr>
          <p:nvPr/>
        </p:nvPicPr>
        <p:blipFill>
          <a:blip r:embed="rId2">
            <a:extLst>
              <a:ext uri="{28A0092B-C50C-407E-A947-70E740481C1C}">
                <a14:useLocalDpi xmlns:a14="http://schemas.microsoft.com/office/drawing/2010/main" val="0"/>
              </a:ext>
            </a:extLst>
          </a:blip>
          <a:srcRect l="8961" t="22881" r="1060" b="42569"/>
          <a:stretch>
            <a:fillRect/>
          </a:stretch>
        </p:blipFill>
        <p:spPr bwMode="auto">
          <a:xfrm>
            <a:off x="479546" y="3311029"/>
            <a:ext cx="8762374" cy="189334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3"/>
          <p:cNvSpPr>
            <a:spLocks noChangeArrowheads="1"/>
          </p:cNvSpPr>
          <p:nvPr/>
        </p:nvSpPr>
        <p:spPr bwMode="auto">
          <a:xfrm>
            <a:off x="479546" y="5277787"/>
            <a:ext cx="114327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Şekilde görüldüğü üzere var olan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excel</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pandas</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kütüphanesi ile okunur, yeni veriler ile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dataframe</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oluşturulur, burada dikkat etmemiz gereken kısım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excel</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ve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dataframedeki</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colon</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sıralamalarının aynı olmasıdır aksi halde veriler karışır. Daha sonra oluşturduğumuz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dataframeyi</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mergedata.to_exce</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fonksiyonu ile </a:t>
            </a:r>
            <a:r>
              <a:rPr kumimoji="0" lang="tr-TR"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excele</a:t>
            </a:r>
            <a:r>
              <a:rPr kumimoji="0" lang="tr-TR"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ekleriz.</a:t>
            </a:r>
          </a:p>
        </p:txBody>
      </p:sp>
    </p:spTree>
    <p:extLst>
      <p:ext uri="{BB962C8B-B14F-4D97-AF65-F5344CB8AC3E}">
        <p14:creationId xmlns:p14="http://schemas.microsoft.com/office/powerpoint/2010/main" val="7239158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a:t>
            </a:r>
            <a:r>
              <a:rPr lang="tr-TR" sz="1400" i="1" dirty="0">
                <a:solidFill>
                  <a:schemeClr val="bg1">
                    <a:lumMod val="85000"/>
                  </a:schemeClr>
                </a:solidFill>
              </a:rPr>
              <a:t>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a:xfrm>
            <a:off x="479546" y="2428240"/>
            <a:ext cx="11168664" cy="4358640"/>
          </a:xfrm>
        </p:spPr>
        <p:txBody>
          <a:bodyPr/>
          <a:lstStyle/>
          <a:p>
            <a:pPr marL="0" indent="0" algn="just">
              <a:buNone/>
            </a:pPr>
            <a:r>
              <a:rPr lang="tr-TR" dirty="0">
                <a:latin typeface="Calibri" panose="020F0502020204030204" pitchFamily="34" charset="0"/>
                <a:ea typeface="Calibri" panose="020F0502020204030204" pitchFamily="34" charset="0"/>
                <a:cs typeface="Calibri" panose="020F0502020204030204" pitchFamily="34" charset="0"/>
              </a:rPr>
              <a:t>Bitirme projem için sunduğum sunum için bana verdiğiniz fırsat için size teşekkür etmek istiyorum. Geri bildirimleriniz ve katkılarınız benim için çok değerli oldu.</a:t>
            </a:r>
          </a:p>
          <a:p>
            <a:pPr marL="0" indent="0" algn="just">
              <a:buNone/>
            </a:pPr>
            <a:r>
              <a:rPr lang="tr-TR" dirty="0" smtClean="0">
                <a:latin typeface="Calibri" panose="020F0502020204030204" pitchFamily="34" charset="0"/>
                <a:ea typeface="Calibri" panose="020F0502020204030204" pitchFamily="34" charset="0"/>
                <a:cs typeface="Calibri" panose="020F0502020204030204" pitchFamily="34" charset="0"/>
              </a:rPr>
              <a:t>Size </a:t>
            </a:r>
            <a:r>
              <a:rPr lang="tr-TR" dirty="0">
                <a:latin typeface="Calibri" panose="020F0502020204030204" pitchFamily="34" charset="0"/>
                <a:ea typeface="Calibri" panose="020F0502020204030204" pitchFamily="34" charset="0"/>
                <a:cs typeface="Calibri" panose="020F0502020204030204" pitchFamily="34" charset="0"/>
              </a:rPr>
              <a:t>ve bana yol gösteren, sabırla beni destekleyen danışmanım Muhammed </a:t>
            </a:r>
            <a:r>
              <a:rPr lang="tr-TR" dirty="0" err="1">
                <a:latin typeface="Calibri" panose="020F0502020204030204" pitchFamily="34" charset="0"/>
                <a:ea typeface="Calibri" panose="020F0502020204030204" pitchFamily="34" charset="0"/>
                <a:cs typeface="Calibri" panose="020F0502020204030204" pitchFamily="34" charset="0"/>
              </a:rPr>
              <a:t>TALO'ya</a:t>
            </a:r>
            <a:r>
              <a:rPr lang="tr-TR" dirty="0">
                <a:latin typeface="Calibri" panose="020F0502020204030204" pitchFamily="34" charset="0"/>
                <a:ea typeface="Calibri" panose="020F0502020204030204" pitchFamily="34" charset="0"/>
                <a:cs typeface="Calibri" panose="020F0502020204030204" pitchFamily="34" charset="0"/>
              </a:rPr>
              <a:t> da ayrıca teşekkür etmek istiyorum. Profesyonel yaklaşımınız ve deneyimleriniz projemin başarısında büyük bir rol oynadı. Size olan minnettarlığımı ifade etmek </a:t>
            </a:r>
            <a:r>
              <a:rPr lang="tr-TR" dirty="0" smtClean="0">
                <a:latin typeface="Calibri" panose="020F0502020204030204" pitchFamily="34" charset="0"/>
                <a:ea typeface="Calibri" panose="020F0502020204030204" pitchFamily="34" charset="0"/>
                <a:cs typeface="Calibri" panose="020F0502020204030204" pitchFamily="34" charset="0"/>
              </a:rPr>
              <a:t>istiyorum.</a:t>
            </a:r>
          </a:p>
          <a:p>
            <a:pPr marL="0" indent="0" algn="just">
              <a:buNone/>
            </a:pPr>
            <a:r>
              <a:rPr lang="tr-TR" dirty="0">
                <a:latin typeface="Calibri" panose="020F0502020204030204" pitchFamily="34" charset="0"/>
                <a:ea typeface="Calibri" panose="020F0502020204030204" pitchFamily="34" charset="0"/>
                <a:cs typeface="Calibri" panose="020F0502020204030204" pitchFamily="34" charset="0"/>
              </a:rPr>
              <a:t>Tekrar teşekkür ederim ve sizinle çalışmaktan dolayı duyduğum memnuniyeti bir kez daha ifade etmek isterim. Sizlerle ilerideki projelerde tekrar bir araya gelmek dileğiyle.</a:t>
            </a:r>
          </a:p>
          <a:p>
            <a:pPr marL="0" indent="0" algn="just">
              <a:buNone/>
            </a:pPr>
            <a:r>
              <a:rPr lang="tr-TR" dirty="0">
                <a:latin typeface="Calibri" panose="020F0502020204030204" pitchFamily="34" charset="0"/>
                <a:ea typeface="Calibri" panose="020F0502020204030204" pitchFamily="34" charset="0"/>
                <a:cs typeface="Calibri" panose="020F0502020204030204" pitchFamily="34" charset="0"/>
              </a:rPr>
              <a:t>Saygılarımla</a:t>
            </a:r>
            <a:r>
              <a:rPr lang="tr-TR" dirty="0" smtClean="0">
                <a:latin typeface="Calibri" panose="020F0502020204030204" pitchFamily="34" charset="0"/>
                <a:ea typeface="Calibri" panose="020F0502020204030204" pitchFamily="34" charset="0"/>
                <a:cs typeface="Calibri" panose="020F0502020204030204" pitchFamily="34" charset="0"/>
              </a:rPr>
              <a:t>,</a:t>
            </a:r>
          </a:p>
          <a:p>
            <a:pPr marL="0" indent="0" algn="just">
              <a:buNone/>
            </a:pPr>
            <a:r>
              <a:rPr lang="tr-TR" i="1" dirty="0" smtClean="0">
                <a:latin typeface="Calibri" panose="020F0502020204030204" pitchFamily="34" charset="0"/>
                <a:ea typeface="Calibri" panose="020F0502020204030204" pitchFamily="34" charset="0"/>
                <a:cs typeface="Calibri" panose="020F0502020204030204" pitchFamily="34" charset="0"/>
              </a:rPr>
              <a:t>ÇAĞLA KEFELİOĞLU</a:t>
            </a:r>
            <a:endParaRPr lang="tr-TR" i="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a:latin typeface="Calibri" panose="020F0502020204030204" pitchFamily="34" charset="0"/>
              <a:ea typeface="Calibri" panose="020F0502020204030204" pitchFamily="34" charset="0"/>
              <a:cs typeface="Calibri" panose="020F0502020204030204" pitchFamily="34" charset="0"/>
            </a:endParaRPr>
          </a:p>
          <a:p>
            <a:pPr algn="just"/>
            <a:endParaRPr lang="tr-TR" dirty="0" smtClean="0">
              <a:latin typeface="Calibri" panose="020F0502020204030204" pitchFamily="34" charset="0"/>
              <a:ea typeface="Calibri" panose="020F0502020204030204" pitchFamily="34" charset="0"/>
              <a:cs typeface="Calibri" panose="020F0502020204030204" pitchFamily="34" charset="0"/>
            </a:endParaRPr>
          </a:p>
          <a:p>
            <a:pPr algn="just"/>
            <a:endParaRPr lang="tr-TR" b="1" dirty="0" smtClean="0">
              <a:latin typeface="Calibri" panose="020F0502020204030204" pitchFamily="34" charset="0"/>
              <a:ea typeface="Calibri" panose="020F0502020204030204" pitchFamily="34" charset="0"/>
              <a:cs typeface="Calibri" panose="020F0502020204030204" pitchFamily="34" charset="0"/>
            </a:endParaRPr>
          </a:p>
          <a:p>
            <a:pPr marL="0" indent="0" algn="just">
              <a:buNone/>
            </a:pPr>
            <a:endParaRPr lang="tr-TR" b="1" dirty="0">
              <a:latin typeface="Calibri" panose="020F0502020204030204" pitchFamily="34" charset="0"/>
              <a:ea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51</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212814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p:txBody>
          <a:bodyPr>
            <a:normAutofit lnSpcReduction="10000"/>
          </a:bodyPr>
          <a:lstStyle/>
          <a:p>
            <a:pPr algn="just"/>
            <a:r>
              <a:rPr lang="tr-TR" dirty="0" smtClean="0">
                <a:latin typeface="Calibri" panose="020F0502020204030204" pitchFamily="34" charset="0"/>
                <a:cs typeface="Calibri" panose="020F0502020204030204" pitchFamily="34" charset="0"/>
              </a:rPr>
              <a:t>Bahsettiğim problemlerin önüne geçmek için ikinci el piyasasında çok </a:t>
            </a:r>
            <a:r>
              <a:rPr lang="tr-TR" dirty="0" err="1" smtClean="0">
                <a:latin typeface="Calibri" panose="020F0502020204030204" pitchFamily="34" charset="0"/>
                <a:cs typeface="Calibri" panose="020F0502020204030204" pitchFamily="34" charset="0"/>
              </a:rPr>
              <a:t>modlu</a:t>
            </a:r>
            <a:r>
              <a:rPr lang="tr-TR" dirty="0" smtClean="0">
                <a:latin typeface="Calibri" panose="020F0502020204030204" pitchFamily="34" charset="0"/>
                <a:cs typeface="Calibri" panose="020F0502020204030204" pitchFamily="34" charset="0"/>
              </a:rPr>
              <a:t> bir fiyat öneri sistemi  tasarladım. Bu sistemde </a:t>
            </a:r>
            <a:r>
              <a:rPr lang="tr-TR" dirty="0" smtClean="0">
                <a:latin typeface="Calibri" panose="020F0502020204030204" pitchFamily="34" charset="0"/>
                <a:cs typeface="Calibri" panose="020F0502020204030204" pitchFamily="34" charset="0"/>
              </a:rPr>
              <a:t>kişiler üye olup satmak istedikleri ürünlerin resmini çekerek ve gerekli </a:t>
            </a:r>
            <a:r>
              <a:rPr lang="tr-TR" dirty="0" err="1" smtClean="0">
                <a:latin typeface="Calibri" panose="020F0502020204030204" pitchFamily="34" charset="0"/>
                <a:cs typeface="Calibri" panose="020F0502020204030204" pitchFamily="34" charset="0"/>
              </a:rPr>
              <a:t>inputarı</a:t>
            </a:r>
            <a:r>
              <a:rPr lang="tr-TR" dirty="0" smtClean="0">
                <a:latin typeface="Calibri" panose="020F0502020204030204" pitchFamily="34" charset="0"/>
                <a:cs typeface="Calibri" panose="020F0502020204030204" pitchFamily="34" charset="0"/>
              </a:rPr>
              <a:t> doldurarak ürünlerine hem alıcı hem satıcı için makul fiyat önerisi alırlar. </a:t>
            </a:r>
          </a:p>
          <a:p>
            <a:pPr algn="just"/>
            <a:r>
              <a:rPr lang="tr-TR" dirty="0" smtClean="0">
                <a:latin typeface="Calibri" panose="020F0502020204030204" pitchFamily="34" charset="0"/>
                <a:cs typeface="Calibri" panose="020F0502020204030204" pitchFamily="34" charset="0"/>
              </a:rPr>
              <a:t>Fiyat öneri kısmında </a:t>
            </a:r>
            <a:r>
              <a:rPr lang="tr-TR" dirty="0" err="1" smtClean="0">
                <a:latin typeface="Calibri" panose="020F0502020204030204" pitchFamily="34" charset="0"/>
                <a:cs typeface="Calibri" panose="020F0502020204030204" pitchFamily="34" charset="0"/>
              </a:rPr>
              <a:t>linear</a:t>
            </a:r>
            <a:r>
              <a:rPr lang="tr-TR" dirty="0" smtClean="0">
                <a:latin typeface="Calibri" panose="020F0502020204030204" pitchFamily="34" charset="0"/>
                <a:cs typeface="Calibri" panose="020F0502020204030204" pitchFamily="34" charset="0"/>
              </a:rPr>
              <a:t> regresyon kullandım. Kullanıcıdan aldığım </a:t>
            </a:r>
            <a:r>
              <a:rPr lang="tr-TR" dirty="0" err="1" smtClean="0">
                <a:latin typeface="Calibri" panose="020F0502020204030204" pitchFamily="34" charset="0"/>
                <a:cs typeface="Calibri" panose="020F0502020204030204" pitchFamily="34" charset="0"/>
              </a:rPr>
              <a:t>inputları</a:t>
            </a:r>
            <a:r>
              <a:rPr lang="tr-TR" dirty="0" smtClean="0">
                <a:latin typeface="Calibri" panose="020F0502020204030204" pitchFamily="34" charset="0"/>
                <a:cs typeface="Calibri" panose="020F0502020204030204" pitchFamily="34" charset="0"/>
              </a:rPr>
              <a:t> kategoriye göre ilgili modele gönderip fiyat tahmini alıyorum. </a:t>
            </a:r>
          </a:p>
          <a:p>
            <a:pPr algn="just"/>
            <a:r>
              <a:rPr lang="tr-TR" dirty="0" smtClean="0">
                <a:latin typeface="Calibri" panose="020F0502020204030204" pitchFamily="34" charset="0"/>
                <a:cs typeface="Calibri" panose="020F0502020204030204" pitchFamily="34" charset="0"/>
              </a:rPr>
              <a:t>Bu şekilde fiyatlar çok uçuk olmayacak, ikinci el piyasası canlanacak ve insanların alım-satım isteği artacaktır. Çünkü makul fiyatlara ürünlerini sattıkları gibi farklı ürünleri de makul fiyata alabilecekler.</a:t>
            </a:r>
          </a:p>
          <a:p>
            <a:pPr algn="just"/>
            <a:r>
              <a:rPr lang="tr-TR" dirty="0" smtClean="0">
                <a:latin typeface="Calibri" panose="020F0502020204030204" pitchFamily="34" charset="0"/>
                <a:cs typeface="Calibri" panose="020F0502020204030204" pitchFamily="34" charset="0"/>
              </a:rPr>
              <a:t>Uygulamamı </a:t>
            </a:r>
            <a:r>
              <a:rPr lang="tr-TR" dirty="0" err="1" smtClean="0">
                <a:latin typeface="Calibri" panose="020F0502020204030204" pitchFamily="34" charset="0"/>
                <a:cs typeface="Calibri" panose="020F0502020204030204" pitchFamily="34" charset="0"/>
              </a:rPr>
              <a:t>flutter</a:t>
            </a:r>
            <a:r>
              <a:rPr lang="tr-TR" dirty="0" smtClean="0">
                <a:latin typeface="Calibri" panose="020F0502020204030204" pitchFamily="34" charset="0"/>
                <a:cs typeface="Calibri" panose="020F0502020204030204" pitchFamily="34" charset="0"/>
              </a:rPr>
              <a:t>-dart ile yazdım. </a:t>
            </a:r>
            <a:r>
              <a:rPr lang="tr-TR" dirty="0" err="1" smtClean="0">
                <a:latin typeface="Calibri" panose="020F0502020204030204" pitchFamily="34" charset="0"/>
                <a:cs typeface="Calibri" panose="020F0502020204030204" pitchFamily="34" charset="0"/>
              </a:rPr>
              <a:t>Freamwork</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olarakta</a:t>
            </a:r>
            <a:r>
              <a:rPr lang="tr-TR" dirty="0" smtClean="0">
                <a:latin typeface="Calibri" panose="020F0502020204030204" pitchFamily="34" charset="0"/>
                <a:cs typeface="Calibri" panose="020F0502020204030204" pitchFamily="34" charset="0"/>
              </a:rPr>
              <a:t> Visual </a:t>
            </a:r>
            <a:r>
              <a:rPr lang="tr-TR" dirty="0" err="1" smtClean="0">
                <a:latin typeface="Calibri" panose="020F0502020204030204" pitchFamily="34" charset="0"/>
                <a:cs typeface="Calibri" panose="020F0502020204030204" pitchFamily="34" charset="0"/>
              </a:rPr>
              <a:t>Studio</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Code</a:t>
            </a:r>
            <a:r>
              <a:rPr lang="tr-TR" dirty="0" smtClean="0">
                <a:latin typeface="Calibri" panose="020F0502020204030204" pitchFamily="34" charset="0"/>
                <a:cs typeface="Calibri" panose="020F0502020204030204" pitchFamily="34" charset="0"/>
              </a:rPr>
              <a:t> kullandım.</a:t>
            </a:r>
          </a:p>
          <a:p>
            <a:pPr algn="just"/>
            <a:r>
              <a:rPr lang="tr-TR" dirty="0" smtClean="0">
                <a:latin typeface="Calibri" panose="020F0502020204030204" pitchFamily="34" charset="0"/>
                <a:cs typeface="Calibri" panose="020F0502020204030204" pitchFamily="34" charset="0"/>
              </a:rPr>
              <a:t>Regresyon modellerim için ise Google </a:t>
            </a:r>
            <a:r>
              <a:rPr lang="tr-TR" dirty="0" err="1">
                <a:latin typeface="Calibri" panose="020F0502020204030204" pitchFamily="34" charset="0"/>
                <a:cs typeface="Calibri" panose="020F0502020204030204" pitchFamily="34" charset="0"/>
              </a:rPr>
              <a:t>C</a:t>
            </a:r>
            <a:r>
              <a:rPr lang="tr-TR" dirty="0" err="1" smtClean="0">
                <a:latin typeface="Calibri" panose="020F0502020204030204" pitchFamily="34" charset="0"/>
                <a:cs typeface="Calibri" panose="020F0502020204030204" pitchFamily="34" charset="0"/>
              </a:rPr>
              <a:t>olab</a:t>
            </a:r>
            <a:r>
              <a:rPr lang="tr-TR" dirty="0" smtClean="0">
                <a:latin typeface="Calibri" panose="020F0502020204030204" pitchFamily="34" charset="0"/>
                <a:cs typeface="Calibri" panose="020F0502020204030204" pitchFamily="34" charset="0"/>
              </a:rPr>
              <a:t> kullandım.</a:t>
            </a:r>
            <a:endParaRPr lang="en-US"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6</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a:solidFill>
                  <a:schemeClr val="accent4">
                    <a:lumMod val="20000"/>
                    <a:lumOff val="80000"/>
                  </a:schemeClr>
                </a:solidFill>
                <a:latin typeface="Calibri" panose="020F0502020204030204" pitchFamily="34" charset="0"/>
                <a:cs typeface="Calibri" panose="020F0502020204030204" pitchFamily="34" charset="0"/>
              </a:rPr>
              <a:t>Ö</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nerilen Yöntem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Proposed</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Approach</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541245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3" name="İçerik Yer Tutucusu 2"/>
          <p:cNvSpPr>
            <a:spLocks noGrp="1"/>
          </p:cNvSpPr>
          <p:nvPr>
            <p:ph idx="1"/>
          </p:nvPr>
        </p:nvSpPr>
        <p:spPr>
          <a:xfrm>
            <a:off x="1146327" y="2601360"/>
            <a:ext cx="8825659" cy="4004334"/>
          </a:xfrm>
        </p:spPr>
        <p:txBody>
          <a:bodyPr>
            <a:noAutofit/>
          </a:bodyPr>
          <a:lstStyle/>
          <a:p>
            <a:pPr algn="just"/>
            <a:r>
              <a:rPr lang="tr-TR" dirty="0" smtClean="0">
                <a:latin typeface="Calibri" panose="020F0502020204030204" pitchFamily="34" charset="0"/>
                <a:ea typeface="Calibri" panose="020F0502020204030204" pitchFamily="34" charset="0"/>
                <a:cs typeface="Calibri" panose="020F0502020204030204" pitchFamily="34" charset="0"/>
              </a:rPr>
              <a:t>Bu çalışma ile daha önce de bahsettiğim gibi ikinci el piyasası canlanacak, kullanımı artacaktır. </a:t>
            </a:r>
          </a:p>
          <a:p>
            <a:pPr algn="just"/>
            <a:r>
              <a:rPr lang="tr-TR" dirty="0" smtClean="0">
                <a:latin typeface="Calibri" panose="020F0502020204030204" pitchFamily="34" charset="0"/>
                <a:ea typeface="Calibri" panose="020F0502020204030204" pitchFamily="34" charset="0"/>
                <a:cs typeface="Calibri" panose="020F0502020204030204" pitchFamily="34" charset="0"/>
              </a:rPr>
              <a:t>Alım gücüne göre ürünler bulunabilecek yaşam şartları bir tık da olsa düzelecektir.</a:t>
            </a:r>
          </a:p>
          <a:p>
            <a:pPr algn="just"/>
            <a:r>
              <a:rPr lang="tr-TR" dirty="0" smtClean="0">
                <a:latin typeface="Calibri" panose="020F0502020204030204" pitchFamily="34" charset="0"/>
                <a:ea typeface="Calibri" panose="020F0502020204030204" pitchFamily="34" charset="0"/>
                <a:cs typeface="Calibri" panose="020F0502020204030204" pitchFamily="34" charset="0"/>
              </a:rPr>
              <a:t>Kişiler ürünlerini uygun fiyatlarda sunacağı için satış artacak bu şekilde ek gelir oluşacaktır. Aslında bu alım gücünü de arttıracaktır. </a:t>
            </a:r>
          </a:p>
          <a:p>
            <a:pPr algn="just"/>
            <a:r>
              <a:rPr lang="tr-TR" dirty="0" smtClean="0">
                <a:latin typeface="Calibri" panose="020F0502020204030204" pitchFamily="34" charset="0"/>
                <a:ea typeface="Calibri" panose="020F0502020204030204" pitchFamily="34" charset="0"/>
                <a:cs typeface="Calibri" panose="020F0502020204030204" pitchFamily="34" charset="0"/>
              </a:rPr>
              <a:t>Ürünler sürekli alım-satım döngüsünde olacağı için israfın önüne geçilmiş olacaktır.</a:t>
            </a:r>
          </a:p>
          <a:p>
            <a:pPr algn="just"/>
            <a:r>
              <a:rPr lang="tr-TR" dirty="0" smtClean="0">
                <a:latin typeface="Calibri" panose="020F0502020204030204" pitchFamily="34" charset="0"/>
                <a:ea typeface="Calibri" panose="020F0502020204030204" pitchFamily="34" charset="0"/>
                <a:cs typeface="Calibri" panose="020F0502020204030204" pitchFamily="34" charset="0"/>
              </a:rPr>
              <a:t>Yine aynı şekilde alım-satım döngüsündeki artış sayesinde çevre kirliliğinin de önüne geçilmiş olunacaktır. </a:t>
            </a:r>
          </a:p>
          <a:p>
            <a:pPr algn="just"/>
            <a:r>
              <a:rPr lang="tr-TR" dirty="0" smtClean="0">
                <a:latin typeface="Calibri" panose="020F0502020204030204" pitchFamily="34" charset="0"/>
                <a:ea typeface="Calibri" panose="020F0502020204030204" pitchFamily="34" charset="0"/>
                <a:cs typeface="Calibri" panose="020F0502020204030204" pitchFamily="34" charset="0"/>
              </a:rPr>
              <a:t>Fiyatlar ortalama olarak sunulacağı için kullanıcı deneyimi iyileştirilmiş olacak hem satıcı hem de alıcı tarafından  uygun fiyatlar olacağından alışveriş de artacaktır.</a:t>
            </a:r>
            <a:endParaRPr lang="tr-TR" dirty="0" smtClean="0">
              <a:latin typeface="Calibri" panose="020F0502020204030204" pitchFamily="34" charset="0"/>
              <a:ea typeface="Calibri" panose="020F0502020204030204" pitchFamily="34" charset="0"/>
              <a:cs typeface="Calibri" panose="020F0502020204030204" pitchFamily="34" charset="0"/>
            </a:endParaRPr>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7</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GİRİŞ</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Çalışmanın Katkısı ve Nitelikleri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Contribution</a:t>
            </a:r>
            <a:r>
              <a:rPr lang="tr-TR" sz="1600" i="1" dirty="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and </a:t>
            </a:r>
            <a:r>
              <a:rPr lang="tr-TR" sz="1600" i="1" dirty="0" err="1">
                <a:solidFill>
                  <a:schemeClr val="accent4">
                    <a:lumMod val="20000"/>
                    <a:lumOff val="80000"/>
                  </a:schemeClr>
                </a:solidFill>
                <a:latin typeface="Calibri" panose="020F0502020204030204" pitchFamily="34" charset="0"/>
                <a:cs typeface="Calibri" panose="020F0502020204030204" pitchFamily="34" charset="0"/>
              </a:rPr>
              <a:t>Q</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ualifications</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ÇAĞLA KEFELİOĞLU</a:t>
            </a:r>
            <a:endParaRPr lang="en-US" sz="1000" dirty="0">
              <a:solidFill>
                <a:schemeClr val="bg1">
                  <a:lumMod val="95000"/>
                </a:schemeClr>
              </a:solidFill>
            </a:endParaRPr>
          </a:p>
        </p:txBody>
      </p:sp>
    </p:spTree>
    <p:extLst>
      <p:ext uri="{BB962C8B-B14F-4D97-AF65-F5344CB8AC3E}">
        <p14:creationId xmlns:p14="http://schemas.microsoft.com/office/powerpoint/2010/main" val="3148167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8</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TEORİ</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Çalışmanın Sistem Blok Şeması, Yazılım Mimarisi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System</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Block</a:t>
            </a:r>
            <a:r>
              <a:rPr lang="tr-TR" sz="1600" i="1" dirty="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Diagram</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Software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Architecture </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Ali VELİ</a:t>
            </a:r>
            <a:r>
              <a:rPr lang="tr-TR" sz="1000" dirty="0" smtClean="0">
                <a:solidFill>
                  <a:schemeClr val="bg1">
                    <a:lumMod val="95000"/>
                  </a:schemeClr>
                </a:solidFill>
              </a:rPr>
              <a:t/>
            </a:r>
            <a:br>
              <a:rPr lang="tr-TR" sz="1000" dirty="0" smtClean="0">
                <a:solidFill>
                  <a:schemeClr val="bg1">
                    <a:lumMod val="95000"/>
                  </a:schemeClr>
                </a:solidFill>
              </a:rPr>
            </a:br>
            <a:endParaRPr lang="en-US" sz="1000" dirty="0">
              <a:solidFill>
                <a:schemeClr val="bg1">
                  <a:lumMod val="95000"/>
                </a:schemeClr>
              </a:solidFill>
            </a:endParaRPr>
          </a:p>
        </p:txBody>
      </p:sp>
      <p:sp>
        <p:nvSpPr>
          <p:cNvPr id="10" name="İçerik Yer Tutucusu 2"/>
          <p:cNvSpPr txBox="1">
            <a:spLocks/>
          </p:cNvSpPr>
          <p:nvPr/>
        </p:nvSpPr>
        <p:spPr>
          <a:xfrm>
            <a:off x="1426862" y="2492042"/>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tr-TR" dirty="0" smtClean="0">
                <a:latin typeface="Calibri" panose="020F0502020204030204" pitchFamily="34" charset="0"/>
                <a:cs typeface="Calibri" panose="020F0502020204030204" pitchFamily="34" charset="0"/>
              </a:rPr>
              <a:t>Öncelikle uygulamamın işleyişi şu şekildedir:</a:t>
            </a:r>
          </a:p>
          <a:p>
            <a:pPr algn="just"/>
            <a:endParaRPr lang="en-US" dirty="0"/>
          </a:p>
        </p:txBody>
      </p:sp>
      <p:pic>
        <p:nvPicPr>
          <p:cNvPr id="11" name="Resi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666" y="3045126"/>
            <a:ext cx="5017289" cy="3571334"/>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718" y="2595634"/>
            <a:ext cx="4118921" cy="4262366"/>
          </a:xfrm>
          <a:prstGeom prst="rect">
            <a:avLst/>
          </a:prstGeom>
        </p:spPr>
      </p:pic>
      <p:sp>
        <p:nvSpPr>
          <p:cNvPr id="12" name="Metin kutusu 11"/>
          <p:cNvSpPr txBox="1"/>
          <p:nvPr/>
        </p:nvSpPr>
        <p:spPr>
          <a:xfrm>
            <a:off x="6212552" y="6616460"/>
            <a:ext cx="1946367" cy="246221"/>
          </a:xfrm>
          <a:prstGeom prst="rect">
            <a:avLst/>
          </a:prstGeom>
          <a:noFill/>
        </p:spPr>
        <p:txBody>
          <a:bodyPr wrap="none" rtlCol="0">
            <a:spAutoFit/>
          </a:bodyPr>
          <a:lstStyle/>
          <a:p>
            <a:r>
              <a:rPr lang="tr-TR" sz="1000" b="1" dirty="0" smtClean="0">
                <a:latin typeface="Arial" panose="020B0604020202020204" pitchFamily="34" charset="0"/>
                <a:cs typeface="Arial" panose="020B0604020202020204" pitchFamily="34" charset="0"/>
              </a:rPr>
              <a:t>Şekil1 Uygulama akış şeması</a:t>
            </a:r>
            <a:endParaRPr lang="tr-TR"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9505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79546" y="535514"/>
            <a:ext cx="5360146" cy="578640"/>
          </a:xfrm>
        </p:spPr>
        <p:txBody>
          <a:bodyPr/>
          <a:lstStyle/>
          <a:p>
            <a:r>
              <a:rPr lang="tr-TR" sz="1400" i="1" dirty="0">
                <a:solidFill>
                  <a:schemeClr val="bg1">
                    <a:lumMod val="85000"/>
                  </a:schemeClr>
                </a:solidFill>
              </a:rPr>
              <a:t>T.C. FIRAT ÜNİVERSİTESİ MÜHENDİSLİK </a:t>
            </a:r>
            <a:r>
              <a:rPr lang="tr-TR" sz="1400" i="1" dirty="0" smtClean="0">
                <a:solidFill>
                  <a:schemeClr val="bg1">
                    <a:lumMod val="85000"/>
                  </a:schemeClr>
                </a:solidFill>
              </a:rPr>
              <a:t>FAKÜLTESİ </a:t>
            </a:r>
            <a:br>
              <a:rPr lang="tr-TR" sz="1400" i="1" dirty="0" smtClean="0">
                <a:solidFill>
                  <a:schemeClr val="bg1">
                    <a:lumMod val="85000"/>
                  </a:schemeClr>
                </a:solidFill>
              </a:rPr>
            </a:br>
            <a:r>
              <a:rPr lang="tr-TR" sz="1400" i="1" dirty="0" smtClean="0">
                <a:solidFill>
                  <a:schemeClr val="bg1">
                    <a:lumMod val="85000"/>
                  </a:schemeClr>
                </a:solidFill>
              </a:rPr>
              <a:t>YAZILIM MÜHENDİSLİĞİ BİTİRME ÖDEVİ SUNUMU</a:t>
            </a:r>
            <a:r>
              <a:rPr lang="tr-TR" sz="1000" dirty="0" smtClean="0"/>
              <a:t/>
            </a:r>
            <a:br>
              <a:rPr lang="tr-TR" sz="1000" dirty="0" smtClean="0"/>
            </a:br>
            <a:endParaRPr lang="en-US" sz="1000" dirty="0"/>
          </a:p>
        </p:txBody>
      </p:sp>
      <p:sp>
        <p:nvSpPr>
          <p:cNvPr id="4" name="Slayt Numarası Yer Tutucusu 3"/>
          <p:cNvSpPr>
            <a:spLocks noGrp="1"/>
          </p:cNvSpPr>
          <p:nvPr>
            <p:ph type="sldNum" sz="quarter" idx="12"/>
          </p:nvPr>
        </p:nvSpPr>
        <p:spPr/>
        <p:txBody>
          <a:bodyPr/>
          <a:lstStyle/>
          <a:p>
            <a:fld id="{D57F1E4F-1CFF-5643-939E-217C01CDF565}" type="slidenum">
              <a:rPr lang="en-US" sz="1400" smtClean="0"/>
              <a:pPr/>
              <a:t>9</a:t>
            </a:fld>
            <a:endParaRPr lang="en-US" sz="1400" dirty="0"/>
          </a:p>
        </p:txBody>
      </p:sp>
      <p:sp>
        <p:nvSpPr>
          <p:cNvPr id="5" name="Unvan 1"/>
          <p:cNvSpPr txBox="1">
            <a:spLocks/>
          </p:cNvSpPr>
          <p:nvPr/>
        </p:nvSpPr>
        <p:spPr bwMode="gray">
          <a:xfrm>
            <a:off x="500327" y="1187289"/>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1600" b="1" dirty="0" smtClean="0">
                <a:solidFill>
                  <a:schemeClr val="accent4">
                    <a:lumMod val="60000"/>
                    <a:lumOff val="40000"/>
                  </a:schemeClr>
                </a:solidFill>
                <a:latin typeface="Calibri" panose="020F0502020204030204" pitchFamily="34" charset="0"/>
                <a:cs typeface="Calibri" panose="020F0502020204030204" pitchFamily="34" charset="0"/>
              </a:rPr>
              <a:t>TEORİ</a:t>
            </a:r>
            <a:endParaRPr lang="en-US" sz="1600" dirty="0">
              <a:solidFill>
                <a:schemeClr val="accent4">
                  <a:lumMod val="60000"/>
                  <a:lumOff val="40000"/>
                </a:schemeClr>
              </a:solidFill>
              <a:latin typeface="Calibri" panose="020F0502020204030204" pitchFamily="34" charset="0"/>
              <a:cs typeface="Calibri" panose="020F0502020204030204" pitchFamily="34" charset="0"/>
            </a:endParaRPr>
          </a:p>
        </p:txBody>
      </p:sp>
      <p:cxnSp>
        <p:nvCxnSpPr>
          <p:cNvPr id="7" name="Düz Bağlayıcı 6"/>
          <p:cNvCxnSpPr/>
          <p:nvPr/>
        </p:nvCxnSpPr>
        <p:spPr>
          <a:xfrm flipH="1">
            <a:off x="479546" y="1534484"/>
            <a:ext cx="11168664" cy="0"/>
          </a:xfrm>
          <a:prstGeom prst="line">
            <a:avLst/>
          </a:prstGeom>
          <a:ln>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Unvan 1"/>
          <p:cNvSpPr txBox="1">
            <a:spLocks/>
          </p:cNvSpPr>
          <p:nvPr/>
        </p:nvSpPr>
        <p:spPr bwMode="gray">
          <a:xfrm>
            <a:off x="436251" y="1475063"/>
            <a:ext cx="11255254" cy="42033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Çalışmanın Sistem Blok Şeması, Yazılım Mimarisi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System</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Block</a:t>
            </a:r>
            <a:r>
              <a:rPr lang="tr-TR" sz="1600" i="1" dirty="0">
                <a:solidFill>
                  <a:schemeClr val="accent4">
                    <a:lumMod val="20000"/>
                    <a:lumOff val="80000"/>
                  </a:schemeClr>
                </a:solidFill>
                <a:latin typeface="Calibri" panose="020F0502020204030204" pitchFamily="34" charset="0"/>
                <a:cs typeface="Calibri" panose="020F0502020204030204" pitchFamily="34" charset="0"/>
              </a:rPr>
              <a:t> </a:t>
            </a:r>
            <a:r>
              <a:rPr lang="tr-TR" sz="1600" i="1" dirty="0" err="1" smtClean="0">
                <a:solidFill>
                  <a:schemeClr val="accent4">
                    <a:lumMod val="20000"/>
                    <a:lumOff val="80000"/>
                  </a:schemeClr>
                </a:solidFill>
                <a:latin typeface="Calibri" panose="020F0502020204030204" pitchFamily="34" charset="0"/>
                <a:cs typeface="Calibri" panose="020F0502020204030204" pitchFamily="34" charset="0"/>
              </a:rPr>
              <a:t>Diagram</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 Software </a:t>
            </a:r>
            <a:r>
              <a:rPr lang="tr-TR" sz="1600" i="1" dirty="0">
                <a:solidFill>
                  <a:schemeClr val="accent4">
                    <a:lumMod val="20000"/>
                    <a:lumOff val="80000"/>
                  </a:schemeClr>
                </a:solidFill>
                <a:latin typeface="Calibri" panose="020F0502020204030204" pitchFamily="34" charset="0"/>
                <a:cs typeface="Calibri" panose="020F0502020204030204" pitchFamily="34" charset="0"/>
              </a:rPr>
              <a:t>Architecture </a:t>
            </a:r>
            <a:r>
              <a:rPr lang="tr-TR" sz="1600" i="1" dirty="0" smtClean="0">
                <a:solidFill>
                  <a:schemeClr val="accent4">
                    <a:lumMod val="20000"/>
                    <a:lumOff val="80000"/>
                  </a:schemeClr>
                </a:solidFill>
                <a:latin typeface="Calibri" panose="020F0502020204030204" pitchFamily="34" charset="0"/>
                <a:cs typeface="Calibri" panose="020F0502020204030204" pitchFamily="34" charset="0"/>
              </a:rPr>
              <a:t>)</a:t>
            </a:r>
            <a:endParaRPr lang="en-US" sz="1600" i="1" dirty="0">
              <a:solidFill>
                <a:schemeClr val="accent4">
                  <a:lumMod val="20000"/>
                  <a:lumOff val="80000"/>
                </a:schemeClr>
              </a:solidFill>
              <a:latin typeface="Calibri" panose="020F0502020204030204" pitchFamily="34" charset="0"/>
              <a:cs typeface="Calibri" panose="020F0502020204030204" pitchFamily="34" charset="0"/>
            </a:endParaRPr>
          </a:p>
        </p:txBody>
      </p:sp>
      <p:sp>
        <p:nvSpPr>
          <p:cNvPr id="9" name="Unvan 1"/>
          <p:cNvSpPr txBox="1">
            <a:spLocks/>
          </p:cNvSpPr>
          <p:nvPr/>
        </p:nvSpPr>
        <p:spPr bwMode="gray">
          <a:xfrm>
            <a:off x="7907638" y="564844"/>
            <a:ext cx="2524968" cy="3979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tr-TR" sz="1200" i="1" dirty="0" smtClean="0">
                <a:solidFill>
                  <a:schemeClr val="bg1">
                    <a:lumMod val="95000"/>
                  </a:schemeClr>
                </a:solidFill>
              </a:rPr>
              <a:t>Ali VELİ</a:t>
            </a:r>
            <a:r>
              <a:rPr lang="tr-TR" sz="1000" dirty="0" smtClean="0">
                <a:solidFill>
                  <a:schemeClr val="bg1">
                    <a:lumMod val="95000"/>
                  </a:schemeClr>
                </a:solidFill>
              </a:rPr>
              <a:t/>
            </a:r>
            <a:br>
              <a:rPr lang="tr-TR" sz="1000" dirty="0" smtClean="0">
                <a:solidFill>
                  <a:schemeClr val="bg1">
                    <a:lumMod val="95000"/>
                  </a:schemeClr>
                </a:solidFill>
              </a:rPr>
            </a:br>
            <a:endParaRPr lang="en-US" sz="1000" dirty="0">
              <a:solidFill>
                <a:schemeClr val="bg1">
                  <a:lumMod val="95000"/>
                </a:schemeClr>
              </a:solidFill>
            </a:endParaRPr>
          </a:p>
        </p:txBody>
      </p:sp>
      <p:sp>
        <p:nvSpPr>
          <p:cNvPr id="10" name="İçerik Yer Tutucusu 2"/>
          <p:cNvSpPr txBox="1">
            <a:spLocks/>
          </p:cNvSpPr>
          <p:nvPr/>
        </p:nvSpPr>
        <p:spPr>
          <a:xfrm>
            <a:off x="1426862" y="2492042"/>
            <a:ext cx="882565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just"/>
            <a:r>
              <a:rPr lang="tr-TR" dirty="0" smtClean="0">
                <a:latin typeface="Calibri" panose="020F0502020204030204" pitchFamily="34" charset="0"/>
                <a:cs typeface="Calibri" panose="020F0502020204030204" pitchFamily="34" charset="0"/>
              </a:rPr>
              <a:t>Projemde </a:t>
            </a:r>
            <a:r>
              <a:rPr lang="tr-TR" dirty="0" err="1" smtClean="0">
                <a:latin typeface="Calibri" panose="020F0502020204030204" pitchFamily="34" charset="0"/>
                <a:cs typeface="Calibri" panose="020F0502020204030204" pitchFamily="34" charset="0"/>
              </a:rPr>
              <a:t>database</a:t>
            </a:r>
            <a:r>
              <a:rPr lang="tr-TR" dirty="0" smtClean="0">
                <a:latin typeface="Calibri" panose="020F0502020204030204" pitchFamily="34" charset="0"/>
                <a:cs typeface="Calibri" panose="020F0502020204030204" pitchFamily="34" charset="0"/>
              </a:rPr>
              <a:t> olarak </a:t>
            </a:r>
            <a:r>
              <a:rPr lang="tr-TR" dirty="0" err="1" smtClean="0">
                <a:latin typeface="Calibri" panose="020F0502020204030204" pitchFamily="34" charset="0"/>
                <a:cs typeface="Calibri" panose="020F0502020204030204" pitchFamily="34" charset="0"/>
              </a:rPr>
              <a:t>Firestore</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database</a:t>
            </a:r>
            <a:r>
              <a:rPr lang="tr-TR" dirty="0" smtClean="0">
                <a:latin typeface="Calibri" panose="020F0502020204030204" pitchFamily="34" charset="0"/>
                <a:cs typeface="Calibri" panose="020F0502020204030204" pitchFamily="34" charset="0"/>
              </a:rPr>
              <a:t> kullandım. Ayrıca resimleri kaydetmek için yine </a:t>
            </a:r>
            <a:r>
              <a:rPr lang="tr-TR" dirty="0" err="1" smtClean="0">
                <a:latin typeface="Calibri" panose="020F0502020204030204" pitchFamily="34" charset="0"/>
                <a:cs typeface="Calibri" panose="020F0502020204030204" pitchFamily="34" charset="0"/>
              </a:rPr>
              <a:t>firebasenin</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storage</a:t>
            </a:r>
            <a:r>
              <a:rPr lang="tr-TR" dirty="0" smtClean="0">
                <a:latin typeface="Calibri" panose="020F0502020204030204" pitchFamily="34" charset="0"/>
                <a:cs typeface="Calibri" panose="020F0502020204030204" pitchFamily="34" charset="0"/>
              </a:rPr>
              <a:t> yapısını kullandım. </a:t>
            </a:r>
          </a:p>
          <a:p>
            <a:pPr algn="just"/>
            <a:r>
              <a:rPr lang="tr-TR" dirty="0" err="1" smtClean="0">
                <a:latin typeface="Calibri" panose="020F0502020204030204" pitchFamily="34" charset="0"/>
                <a:cs typeface="Calibri" panose="020F0502020204030204" pitchFamily="34" charset="0"/>
              </a:rPr>
              <a:t>Firebase</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storage’da</a:t>
            </a:r>
            <a:r>
              <a:rPr lang="tr-TR" dirty="0" smtClean="0">
                <a:latin typeface="Calibri" panose="020F0502020204030204" pitchFamily="34" charset="0"/>
                <a:cs typeface="Calibri" panose="020F0502020204030204" pitchFamily="34" charset="0"/>
              </a:rPr>
              <a:t> öncelikle resimleri kaydediyoruz daha sonra resimleri </a:t>
            </a:r>
            <a:r>
              <a:rPr lang="tr-TR" dirty="0" err="1" smtClean="0">
                <a:latin typeface="Calibri" panose="020F0502020204030204" pitchFamily="34" charset="0"/>
                <a:cs typeface="Calibri" panose="020F0502020204030204" pitchFamily="34" charset="0"/>
              </a:rPr>
              <a:t>firestore</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databaseye</a:t>
            </a:r>
            <a:r>
              <a:rPr lang="tr-TR" dirty="0" smtClean="0">
                <a:latin typeface="Calibri" panose="020F0502020204030204" pitchFamily="34" charset="0"/>
                <a:cs typeface="Calibri" panose="020F0502020204030204" pitchFamily="34" charset="0"/>
              </a:rPr>
              <a:t> kaydederken resim için </a:t>
            </a:r>
            <a:r>
              <a:rPr lang="tr-TR" dirty="0" err="1" smtClean="0">
                <a:latin typeface="Calibri" panose="020F0502020204030204" pitchFamily="34" charset="0"/>
                <a:cs typeface="Calibri" panose="020F0502020204030204" pitchFamily="34" charset="0"/>
              </a:rPr>
              <a:t>storageden</a:t>
            </a:r>
            <a:r>
              <a:rPr lang="tr-TR" dirty="0" smtClean="0">
                <a:latin typeface="Calibri" panose="020F0502020204030204" pitchFamily="34" charset="0"/>
                <a:cs typeface="Calibri" panose="020F0502020204030204" pitchFamily="34" charset="0"/>
              </a:rPr>
              <a:t>  resme ait </a:t>
            </a:r>
            <a:r>
              <a:rPr lang="tr-TR" dirty="0" err="1" smtClean="0">
                <a:latin typeface="Calibri" panose="020F0502020204030204" pitchFamily="34" charset="0"/>
                <a:cs typeface="Calibri" panose="020F0502020204030204" pitchFamily="34" charset="0"/>
              </a:rPr>
              <a:t>url</a:t>
            </a:r>
            <a:r>
              <a:rPr lang="tr-TR" dirty="0" smtClean="0">
                <a:latin typeface="Calibri" panose="020F0502020204030204" pitchFamily="34" charset="0"/>
                <a:cs typeface="Calibri" panose="020F0502020204030204" pitchFamily="34" charset="0"/>
              </a:rPr>
              <a:t> alıyoruz.   </a:t>
            </a:r>
          </a:p>
        </p:txBody>
      </p:sp>
    </p:spTree>
    <p:extLst>
      <p:ext uri="{BB962C8B-B14F-4D97-AF65-F5344CB8AC3E}">
        <p14:creationId xmlns:p14="http://schemas.microsoft.com/office/powerpoint/2010/main" val="10268355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1019</TotalTime>
  <Words>4623</Words>
  <Application>Microsoft Office PowerPoint</Application>
  <PresentationFormat>Geniş ekran</PresentationFormat>
  <Paragraphs>495</Paragraphs>
  <Slides>51</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51</vt:i4>
      </vt:variant>
    </vt:vector>
  </HeadingPairs>
  <TitlesOfParts>
    <vt:vector size="58" baseType="lpstr">
      <vt:lpstr>Arial</vt:lpstr>
      <vt:lpstr>Calibri</vt:lpstr>
      <vt:lpstr>Century Gothic</vt:lpstr>
      <vt:lpstr>Times New Roman</vt:lpstr>
      <vt:lpstr>Wingdings</vt:lpstr>
      <vt:lpstr>Wingdings 3</vt:lpstr>
      <vt:lpstr>İyon Toplantı Odası</vt:lpstr>
      <vt:lpstr>       T.C. FIRAT ÜNİVERSİTESİ MÜHENDİSLİK FAKÜLTESİ  YAZILIM MÜHENDİSLİĞİ  BİTİRME ÖDEVİ SUNUMU</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lpstr>T.C. FIRAT ÜNİVERSİTESİ MÜHENDİSLİK FAKÜLTESİ  YAZILIM MÜHENDİSLİĞİ BİTİRME ÖDEVİ SUNUMU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FIRAT ÜNİVERSİTESİ MÜHENDİSLİK FAKÜLTESİ YAZILIM MÜHENDİSLİĞİ  MESLEKİ UYGULAMA SUNUMU</dc:title>
  <dc:creator>özgür karaduman</dc:creator>
  <cp:lastModifiedBy>Microsoft hesabı</cp:lastModifiedBy>
  <cp:revision>79</cp:revision>
  <dcterms:created xsi:type="dcterms:W3CDTF">2021-12-30T13:05:48Z</dcterms:created>
  <dcterms:modified xsi:type="dcterms:W3CDTF">2023-07-03T21:30:41Z</dcterms:modified>
</cp:coreProperties>
</file>